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12" r:id="rId1"/>
    <p:sldMasterId id="2147484596" r:id="rId2"/>
    <p:sldMasterId id="2147484645" r:id="rId3"/>
  </p:sldMasterIdLst>
  <p:notesMasterIdLst>
    <p:notesMasterId r:id="rId68"/>
  </p:notesMasterIdLst>
  <p:handoutMasterIdLst>
    <p:handoutMasterId r:id="rId69"/>
  </p:handoutMasterIdLst>
  <p:sldIdLst>
    <p:sldId id="305" r:id="rId4"/>
    <p:sldId id="307" r:id="rId5"/>
    <p:sldId id="1406" r:id="rId6"/>
    <p:sldId id="1324" r:id="rId7"/>
    <p:sldId id="261" r:id="rId8"/>
    <p:sldId id="262" r:id="rId9"/>
    <p:sldId id="263" r:id="rId10"/>
    <p:sldId id="264" r:id="rId11"/>
    <p:sldId id="265" r:id="rId12"/>
    <p:sldId id="266" r:id="rId13"/>
    <p:sldId id="271" r:id="rId14"/>
    <p:sldId id="273" r:id="rId15"/>
    <p:sldId id="274" r:id="rId16"/>
    <p:sldId id="277" r:id="rId17"/>
    <p:sldId id="278" r:id="rId18"/>
    <p:sldId id="279" r:id="rId19"/>
    <p:sldId id="280" r:id="rId20"/>
    <p:sldId id="1330" r:id="rId21"/>
    <p:sldId id="2001" r:id="rId22"/>
    <p:sldId id="1964" r:id="rId23"/>
    <p:sldId id="1892" r:id="rId24"/>
    <p:sldId id="1844" r:id="rId25"/>
    <p:sldId id="2002" r:id="rId26"/>
    <p:sldId id="1970" r:id="rId27"/>
    <p:sldId id="2008" r:id="rId28"/>
    <p:sldId id="1992" r:id="rId29"/>
    <p:sldId id="1995" r:id="rId30"/>
    <p:sldId id="1996" r:id="rId31"/>
    <p:sldId id="1997" r:id="rId32"/>
    <p:sldId id="1999" r:id="rId33"/>
    <p:sldId id="2000" r:id="rId34"/>
    <p:sldId id="1966" r:id="rId35"/>
    <p:sldId id="2005" r:id="rId36"/>
    <p:sldId id="1955" r:id="rId37"/>
    <p:sldId id="1979" r:id="rId38"/>
    <p:sldId id="303" r:id="rId39"/>
    <p:sldId id="301" r:id="rId40"/>
    <p:sldId id="302" r:id="rId41"/>
    <p:sldId id="308" r:id="rId42"/>
    <p:sldId id="304" r:id="rId43"/>
    <p:sldId id="312" r:id="rId44"/>
    <p:sldId id="267" r:id="rId45"/>
    <p:sldId id="268" r:id="rId46"/>
    <p:sldId id="309" r:id="rId47"/>
    <p:sldId id="269" r:id="rId48"/>
    <p:sldId id="270" r:id="rId49"/>
    <p:sldId id="281" r:id="rId50"/>
    <p:sldId id="282" r:id="rId51"/>
    <p:sldId id="283" r:id="rId52"/>
    <p:sldId id="284" r:id="rId53"/>
    <p:sldId id="285" r:id="rId54"/>
    <p:sldId id="286" r:id="rId55"/>
    <p:sldId id="291" r:id="rId56"/>
    <p:sldId id="288" r:id="rId57"/>
    <p:sldId id="289" r:id="rId58"/>
    <p:sldId id="290" r:id="rId59"/>
    <p:sldId id="293" r:id="rId60"/>
    <p:sldId id="294" r:id="rId61"/>
    <p:sldId id="314" r:id="rId62"/>
    <p:sldId id="296" r:id="rId63"/>
    <p:sldId id="297" r:id="rId64"/>
    <p:sldId id="298" r:id="rId65"/>
    <p:sldId id="313" r:id="rId66"/>
    <p:sldId id="1883"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Template" id="{ABE7BE49-BCA6-4856-A7BF-57FA263DFF38}">
          <p14:sldIdLst>
            <p14:sldId id="305"/>
            <p14:sldId id="307"/>
            <p14:sldId id="1406"/>
            <p14:sldId id="1324"/>
            <p14:sldId id="261"/>
            <p14:sldId id="262"/>
            <p14:sldId id="263"/>
            <p14:sldId id="264"/>
            <p14:sldId id="265"/>
            <p14:sldId id="266"/>
            <p14:sldId id="271"/>
            <p14:sldId id="273"/>
            <p14:sldId id="274"/>
            <p14:sldId id="277"/>
            <p14:sldId id="278"/>
            <p14:sldId id="279"/>
            <p14:sldId id="280"/>
            <p14:sldId id="1330"/>
            <p14:sldId id="2001"/>
            <p14:sldId id="1964"/>
            <p14:sldId id="1892"/>
            <p14:sldId id="1844"/>
            <p14:sldId id="2002"/>
            <p14:sldId id="1970"/>
            <p14:sldId id="2008"/>
            <p14:sldId id="1992"/>
            <p14:sldId id="1995"/>
            <p14:sldId id="1996"/>
            <p14:sldId id="1997"/>
            <p14:sldId id="1999"/>
            <p14:sldId id="2000"/>
            <p14:sldId id="1966"/>
            <p14:sldId id="2005"/>
            <p14:sldId id="1955"/>
            <p14:sldId id="1979"/>
            <p14:sldId id="303"/>
            <p14:sldId id="301"/>
            <p14:sldId id="302"/>
            <p14:sldId id="308"/>
            <p14:sldId id="304"/>
            <p14:sldId id="312"/>
          </p14:sldIdLst>
        </p14:section>
        <p14:section name="Hidden Slides (FY19Q2 Refresh)" id="{317A668A-A5E2-400C-90C6-71BCE7CCA12C}">
          <p14:sldIdLst>
            <p14:sldId id="267"/>
            <p14:sldId id="268"/>
            <p14:sldId id="309"/>
            <p14:sldId id="269"/>
            <p14:sldId id="270"/>
            <p14:sldId id="281"/>
            <p14:sldId id="282"/>
            <p14:sldId id="283"/>
            <p14:sldId id="284"/>
            <p14:sldId id="285"/>
            <p14:sldId id="286"/>
            <p14:sldId id="291"/>
            <p14:sldId id="288"/>
            <p14:sldId id="289"/>
            <p14:sldId id="290"/>
            <p14:sldId id="293"/>
            <p14:sldId id="294"/>
            <p14:sldId id="314"/>
            <p14:sldId id="296"/>
            <p14:sldId id="297"/>
            <p14:sldId id="298"/>
            <p14:sldId id="313"/>
            <p14:sldId id="188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53535"/>
    <a:srgbClr val="505050"/>
    <a:srgbClr val="000000"/>
    <a:srgbClr val="002060"/>
    <a:srgbClr val="E6E6E6"/>
    <a:srgbClr val="00B294"/>
    <a:srgbClr val="282828"/>
    <a:srgbClr val="FF8C00"/>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1A772-F452-409E-8ACC-5BE835A5E975}" v="1" dt="2020-03-05T18:46:19.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9" autoAdjust="0"/>
    <p:restoredTop sz="79970" autoAdjust="0"/>
  </p:normalViewPr>
  <p:slideViewPr>
    <p:cSldViewPr>
      <p:cViewPr varScale="1">
        <p:scale>
          <a:sx n="94" d="100"/>
          <a:sy n="94" d="100"/>
        </p:scale>
        <p:origin x="204" y="45"/>
      </p:cViewPr>
      <p:guideLst/>
    </p:cSldViewPr>
  </p:slideViewPr>
  <p:outlineViewPr>
    <p:cViewPr>
      <p:scale>
        <a:sx n="33" d="100"/>
        <a:sy n="33" d="100"/>
      </p:scale>
      <p:origin x="0" y="-1782"/>
    </p:cViewPr>
  </p:outlineViewPr>
  <p:notesTextViewPr>
    <p:cViewPr>
      <p:scale>
        <a:sx n="100" d="100"/>
        <a:sy n="100" d="100"/>
      </p:scale>
      <p:origin x="0" y="0"/>
    </p:cViewPr>
  </p:notesTextViewPr>
  <p:sorterViewPr>
    <p:cViewPr>
      <p:scale>
        <a:sx n="96" d="100"/>
        <a:sy n="96" d="100"/>
      </p:scale>
      <p:origin x="0" y="-8013"/>
    </p:cViewPr>
  </p:sorterViewPr>
  <p:notesViewPr>
    <p:cSldViewPr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3/5/2020 1:46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3/5/2020 1:45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701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67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174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42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5187C5-685F-4537-8F27-41AC030BCFF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899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312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56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754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18</a:t>
            </a:fld>
            <a:endParaRPr lang="en-US"/>
          </a:p>
        </p:txBody>
      </p:sp>
      <p:sp>
        <p:nvSpPr>
          <p:cNvPr id="3" name="Notes Placeholder 2">
            <a:extLst>
              <a:ext uri="{FF2B5EF4-FFF2-40B4-BE49-F238E27FC236}">
                <a16:creationId xmlns:a16="http://schemas.microsoft.com/office/drawing/2014/main" id="{7E9448BA-324B-485B-BFAA-29BAF088EE2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67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45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207955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3905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27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687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40221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2433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75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70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86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8181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82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One Marketing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0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B47BAF0-3131-40D8-845C-614DB561FB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9067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32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962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679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4691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defTabSz="1194825" fontAlgn="base">
              <a:spcAft>
                <a:spcPct val="0"/>
              </a:spcAft>
              <a:buNone/>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481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39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912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7729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0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28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630776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02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388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8766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3/5/2020 1:46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36047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5264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42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952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7054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744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3"/>
            <a:ext cx="11887200" cy="1831975"/>
          </a:xfrm>
          <a:noFill/>
        </p:spPr>
        <p:txBody>
          <a:bodyPr anchorCtr="0"/>
          <a:lstStyle>
            <a:lvl1pPr>
              <a:defRPr sz="8800" spc="-101"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0100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89522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714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56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5197538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77993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915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94635"/>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552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2281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453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5415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809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2178930"/>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86" indent="0">
              <a:buNone/>
              <a:defRPr>
                <a:solidFill>
                  <a:srgbClr val="505050"/>
                </a:solidFill>
              </a:defRPr>
            </a:lvl3pPr>
            <a:lvl4pPr marL="457170" indent="0">
              <a:buNone/>
              <a:defRPr>
                <a:solidFill>
                  <a:srgbClr val="505050"/>
                </a:solidFill>
              </a:defRPr>
            </a:lvl4pPr>
            <a:lvl5pPr marL="685755"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5292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571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974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825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9467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7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88493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752"/>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3588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320" indent="-287320">
              <a:spcBef>
                <a:spcPts val="1224"/>
              </a:spcBef>
              <a:buClr>
                <a:schemeClr val="tx2"/>
              </a:buClr>
              <a:buFont typeface="Arial" pitchFamily="34" charset="0"/>
              <a:buChar char="•"/>
              <a:defRPr sz="3600">
                <a:solidFill>
                  <a:srgbClr val="582881"/>
                </a:soli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2536079"/>
          </a:xfrm>
        </p:spPr>
        <p:txBody>
          <a:bodyPr/>
          <a:lstStyle>
            <a:lvl1pPr marL="287320" indent="-287320">
              <a:spcBef>
                <a:spcPts val="1224"/>
              </a:spcBef>
              <a:buClr>
                <a:schemeClr val="tx2"/>
              </a:buClr>
              <a:buFont typeface="Arial" pitchFamily="34" charset="0"/>
              <a:buChar char="•"/>
              <a:defRPr sz="3600">
                <a:solidFill>
                  <a:srgbClr val="582881"/>
                </a:soli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6396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250522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413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8229599" cy="1181734"/>
          </a:xfrm>
          <a:noFill/>
        </p:spPr>
        <p:txBody>
          <a:bodyPr wrap="square" tIns="91440" bIns="91440" anchor="t" anchorCtr="0">
            <a:spAutoFit/>
          </a:bodyPr>
          <a:lstStyle>
            <a:lvl1pPr>
              <a:defRPr sz="7199" spc="-101"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5966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1"/>
            <a:ext cx="11887200" cy="20927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7307791"/>
      </p:ext>
    </p:extLst>
  </p:cSld>
  <p:clrMap bg1="lt1" tx1="dk1" bg2="lt2" tx2="dk2" accent1="accent1" accent2="accent2" accent3="accent3" accent4="accent4" accent5="accent5" accent6="accent6" hlink="hlink" folHlink="folHlink"/>
  <p:sldLayoutIdLst>
    <p:sldLayoutId id="2147484521" r:id="rId1"/>
    <p:sldLayoutId id="2147484527" r:id="rId2"/>
    <p:sldLayoutId id="2147484529" r:id="rId3"/>
    <p:sldLayoutId id="2147484530" r:id="rId4"/>
    <p:sldLayoutId id="2147484531" r:id="rId5"/>
    <p:sldLayoutId id="2147484535" r:id="rId6"/>
    <p:sldLayoutId id="2147484536" r:id="rId7"/>
    <p:sldLayoutId id="2147484539" r:id="rId8"/>
    <p:sldLayoutId id="2147484932" r:id="rId9"/>
    <p:sldLayoutId id="2147484933" r:id="rId10"/>
    <p:sldLayoutId id="2147484937" r:id="rId11"/>
    <p:sldLayoutId id="2147484938" r:id="rId12"/>
    <p:sldLayoutId id="2147484939" r:id="rId13"/>
    <p:sldLayoutId id="2147484940" r:id="rId14"/>
    <p:sldLayoutId id="2147484941" r:id="rId15"/>
  </p:sldLayoutIdLst>
  <p:transition>
    <p:fade/>
  </p:transition>
  <p:txStyles>
    <p:titleStyle>
      <a:lvl1pPr algn="l" defTabSz="931802"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170"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340"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509"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681"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877" indent="-342877" algn="l" defTabSz="931802"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161" indent="-241284" algn="l" defTabSz="931802"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048" indent="-228586" algn="l" defTabSz="931802"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632" indent="-228586" algn="l" defTabSz="931802"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218" indent="-228586" algn="l" defTabSz="931802"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7" cy="229463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653651"/>
      </p:ext>
    </p:extLst>
  </p:cSld>
  <p:clrMap bg1="lt1" tx1="dk1" bg2="lt2" tx2="dk2" accent1="accent1" accent2="accent2" accent3="accent3" accent4="accent4" accent5="accent5" accent6="accent6" hlink="hlink" folHlink="folHlink"/>
  <p:sldLayoutIdLst>
    <p:sldLayoutId id="2147484600" r:id="rId1"/>
    <p:sldLayoutId id="2147484943" r:id="rId2"/>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9528608"/>
      </p:ext>
    </p:extLst>
  </p:cSld>
  <p:clrMap bg1="lt1" tx1="dk1" bg2="lt2" tx2="dk2" accent1="accent1" accent2="accent2" accent3="accent3" accent4="accent4" accent5="accent5" accent6="accent6" hlink="hlink" folHlink="folHlink"/>
  <p:sldLayoutIdLst>
    <p:sldLayoutId id="2147484647" r:id="rId1"/>
    <p:sldLayoutId id="2147484664" r:id="rId2"/>
    <p:sldLayoutId id="2147484928" r:id="rId3"/>
    <p:sldLayoutId id="2147484934" r:id="rId4"/>
    <p:sldLayoutId id="214748493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jpe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2" Type="http://schemas.openxmlformats.org/officeDocument/2006/relationships/notesSlide" Target="../notesSlides/notesSlide13.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image" Target="../media/image10.jpe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1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2.emf"/><Relationship Id="rId12" Type="http://schemas.microsoft.com/office/2007/relationships/hdphoto" Target="../media/hdphoto4.wdp"/><Relationship Id="rId17" Type="http://schemas.microsoft.com/office/2007/relationships/hdphoto" Target="../media/hdphoto6.wdp"/><Relationship Id="rId2" Type="http://schemas.openxmlformats.org/officeDocument/2006/relationships/notesSlide" Target="../notesSlides/notesSlide15.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5.png"/><Relationship Id="rId5" Type="http://schemas.microsoft.com/office/2007/relationships/hdphoto" Target="../media/hdphoto2.wdp"/><Relationship Id="rId15" Type="http://schemas.openxmlformats.org/officeDocument/2006/relationships/image" Target="../media/image57.png"/><Relationship Id="rId10" Type="http://schemas.microsoft.com/office/2007/relationships/hdphoto" Target="../media/hdphoto3.wdp"/><Relationship Id="rId19" Type="http://schemas.microsoft.com/office/2007/relationships/hdphoto" Target="../media/hdphoto7.wdp"/><Relationship Id="rId4" Type="http://schemas.openxmlformats.org/officeDocument/2006/relationships/image" Target="../media/image50.png"/><Relationship Id="rId9" Type="http://schemas.openxmlformats.org/officeDocument/2006/relationships/image" Target="../media/image54.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2.png"/><Relationship Id="rId26" Type="http://schemas.microsoft.com/office/2007/relationships/hdphoto" Target="../media/hdphoto13.wdp"/><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64.png"/><Relationship Id="rId12" Type="http://schemas.microsoft.com/office/2007/relationships/hdphoto" Target="../media/hdphoto8.wdp"/><Relationship Id="rId17" Type="http://schemas.microsoft.com/office/2007/relationships/hdphoto" Target="../media/hdphoto10.wdp"/><Relationship Id="rId25" Type="http://schemas.openxmlformats.org/officeDocument/2006/relationships/image" Target="../media/image77.png"/><Relationship Id="rId2" Type="http://schemas.openxmlformats.org/officeDocument/2006/relationships/notesSlide" Target="../notesSlides/notesSlide16.xml"/><Relationship Id="rId16" Type="http://schemas.openxmlformats.org/officeDocument/2006/relationships/image" Target="../media/image71.png"/><Relationship Id="rId20" Type="http://schemas.openxmlformats.org/officeDocument/2006/relationships/image" Target="../media/image73.emf"/><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76.png"/><Relationship Id="rId5" Type="http://schemas.openxmlformats.org/officeDocument/2006/relationships/image" Target="../media/image62.png"/><Relationship Id="rId15" Type="http://schemas.microsoft.com/office/2007/relationships/hdphoto" Target="../media/hdphoto9.wdp"/><Relationship Id="rId23" Type="http://schemas.microsoft.com/office/2007/relationships/hdphoto" Target="../media/hdphoto12.wdp"/><Relationship Id="rId28" Type="http://schemas.openxmlformats.org/officeDocument/2006/relationships/image" Target="../media/image79.png"/><Relationship Id="rId10" Type="http://schemas.openxmlformats.org/officeDocument/2006/relationships/image" Target="../media/image67.png"/><Relationship Id="rId19" Type="http://schemas.microsoft.com/office/2007/relationships/hdphoto" Target="../media/hdphoto11.wdp"/><Relationship Id="rId31" Type="http://schemas.microsoft.com/office/2007/relationships/hdphoto" Target="../media/hdphoto5.wdp"/><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5.png"/><Relationship Id="rId27" Type="http://schemas.openxmlformats.org/officeDocument/2006/relationships/image" Target="../media/image78.png"/><Relationship Id="rId30"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18" Type="http://schemas.openxmlformats.org/officeDocument/2006/relationships/image" Target="../media/image116.emf"/><Relationship Id="rId3" Type="http://schemas.openxmlformats.org/officeDocument/2006/relationships/image" Target="../media/image101.png"/><Relationship Id="rId21" Type="http://schemas.openxmlformats.org/officeDocument/2006/relationships/image" Target="../media/image119.sv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20.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emf"/><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hyperlink" Target="https://aka.ms/consistenc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9.png"/><Relationship Id="rId7" Type="http://schemas.openxmlformats.org/officeDocument/2006/relationships/image" Target="../media/image135.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s>
</file>

<file path=ppt/slides/_rels/slide45.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slides/_rels/slide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146.emf"/><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4.emf"/><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4.emf"/><Relationship Id="rId7"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57.png"/><Relationship Id="rId4" Type="http://schemas.openxmlformats.org/officeDocument/2006/relationships/image" Target="../media/image155.emf"/></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60.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8" Type="http://schemas.openxmlformats.org/officeDocument/2006/relationships/image" Target="../media/image169.jpeg"/><Relationship Id="rId13" Type="http://schemas.openxmlformats.org/officeDocument/2006/relationships/image" Target="../media/image174.jpe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notesSlide" Target="../notesSlides/notesSlide44.xml"/><Relationship Id="rId16" Type="http://schemas.openxmlformats.org/officeDocument/2006/relationships/image" Target="../media/image177.png"/><Relationship Id="rId1" Type="http://schemas.openxmlformats.org/officeDocument/2006/relationships/slideLayout" Target="../slideLayouts/slideLayout17.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DevOps - 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solidFill>
                  <a:srgbClr val="505050"/>
                </a:solidFill>
              </a:rPr>
              <a:t>Microsoft Azure Stack Hub DevOps</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93687" y="49450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475212"/>
            <a:ext cx="12161294" cy="917445"/>
          </a:xfrm>
        </p:spPr>
        <p:txBody>
          <a:bodyPr/>
          <a:lstStyle/>
          <a:p>
            <a:r>
              <a:rPr lang="en-US" sz="4800" dirty="0">
                <a:solidFill>
                  <a:srgbClr val="505050"/>
                </a:solidFill>
              </a:rPr>
              <a:t>Cloud eases the adoption of DevOps practices</a:t>
            </a:r>
          </a:p>
        </p:txBody>
      </p:sp>
      <p:grpSp>
        <p:nvGrpSpPr>
          <p:cNvPr id="8" name="Group 7"/>
          <p:cNvGrpSpPr/>
          <p:nvPr/>
        </p:nvGrpSpPr>
        <p:grpSpPr>
          <a:xfrm>
            <a:off x="2018354" y="3406198"/>
            <a:ext cx="1999701" cy="1767464"/>
            <a:chOff x="2816485" y="2060366"/>
            <a:chExt cx="1999985" cy="1767715"/>
          </a:xfrm>
        </p:grpSpPr>
        <p:grpSp>
          <p:nvGrpSpPr>
            <p:cNvPr id="9" name="Group 8"/>
            <p:cNvGrpSpPr/>
            <p:nvPr/>
          </p:nvGrpSpPr>
          <p:grpSpPr>
            <a:xfrm>
              <a:off x="2816485" y="2060366"/>
              <a:ext cx="1999985" cy="1767715"/>
              <a:chOff x="-6640356" y="8043955"/>
              <a:chExt cx="4395249" cy="4103150"/>
            </a:xfrm>
          </p:grpSpPr>
          <p:sp>
            <p:nvSpPr>
              <p:cNvPr id="13" name="Freeform 5"/>
              <p:cNvSpPr>
                <a:spLocks/>
              </p:cNvSpPr>
              <p:nvPr/>
            </p:nvSpPr>
            <p:spPr bwMode="auto">
              <a:xfrm flipH="1">
                <a:off x="-5111377" y="9901000"/>
                <a:ext cx="2866270" cy="2246104"/>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DDDDDD"/>
              </a:solidFill>
              <a:ln>
                <a:noFill/>
              </a:ln>
            </p:spPr>
            <p:txBody>
              <a:bodyPr vert="horz" wrap="square" lIns="124294" tIns="62148" rIns="124294" bIns="62148" numCol="1" anchor="t" anchorCtr="0" compatLnSpc="1">
                <a:prstTxWarp prst="textNoShape">
                  <a:avLst/>
                </a:prstTxWarp>
              </a:bodyPr>
              <a:lstStyle/>
              <a:p>
                <a:pPr defTabSz="932323"/>
                <a:endParaRPr lang="en-US" sz="2448" kern="0" dirty="0">
                  <a:gradFill>
                    <a:gsLst>
                      <a:gs pos="26000">
                        <a:srgbClr val="F8F8F8"/>
                      </a:gs>
                      <a:gs pos="64000">
                        <a:srgbClr val="F8F8F8"/>
                      </a:gs>
                    </a:gsLst>
                    <a:lin ang="0" scaled="1"/>
                  </a:gradFill>
                  <a:latin typeface="Segoe UI"/>
                </a:endParaRPr>
              </a:p>
            </p:txBody>
          </p:sp>
          <p:sp>
            <p:nvSpPr>
              <p:cNvPr id="14" name="Freeform 9"/>
              <p:cNvSpPr>
                <a:spLocks/>
              </p:cNvSpPr>
              <p:nvPr/>
            </p:nvSpPr>
            <p:spPr bwMode="auto">
              <a:xfrm>
                <a:off x="-6631227" y="9276269"/>
                <a:ext cx="3030580"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DDDDDD"/>
              </a:solidFill>
              <a:ln>
                <a:noFill/>
              </a:ln>
            </p:spPr>
            <p:txBody>
              <a:bodyPr vert="horz" wrap="square" lIns="124294" tIns="62148" rIns="124294" bIns="62148" numCol="1" anchor="t" anchorCtr="0" compatLnSpc="1">
                <a:prstTxWarp prst="textNoShape">
                  <a:avLst/>
                </a:prstTxWarp>
              </a:bodyPr>
              <a:lstStyle/>
              <a:p>
                <a:pPr defTabSz="932323"/>
                <a:endParaRPr lang="en-US" sz="2448" kern="0" dirty="0">
                  <a:gradFill>
                    <a:gsLst>
                      <a:gs pos="26000">
                        <a:srgbClr val="F8F8F8"/>
                      </a:gs>
                      <a:gs pos="64000">
                        <a:srgbClr val="F8F8F8"/>
                      </a:gs>
                    </a:gsLst>
                    <a:lin ang="0" scaled="1"/>
                  </a:gradFill>
                  <a:latin typeface="Segoe UI"/>
                </a:endParaRPr>
              </a:p>
            </p:txBody>
          </p:sp>
          <p:sp>
            <p:nvSpPr>
              <p:cNvPr id="15" name="Freeform 10"/>
              <p:cNvSpPr>
                <a:spLocks/>
              </p:cNvSpPr>
              <p:nvPr/>
            </p:nvSpPr>
            <p:spPr bwMode="auto">
              <a:xfrm>
                <a:off x="-6466919" y="9276269"/>
                <a:ext cx="2866271"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6" name="Rectangle 10"/>
              <p:cNvSpPr>
                <a:spLocks noChangeArrowheads="1"/>
              </p:cNvSpPr>
              <p:nvPr/>
            </p:nvSpPr>
            <p:spPr bwMode="auto">
              <a:xfrm>
                <a:off x="-5394350" y="8121545"/>
                <a:ext cx="1912369" cy="1592880"/>
              </a:xfrm>
              <a:prstGeom prst="rect">
                <a:avLst/>
              </a:prstGeom>
              <a:solidFill>
                <a:srgbClr val="68217A"/>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7" name="Rectangle 11"/>
              <p:cNvSpPr>
                <a:spLocks noChangeArrowheads="1"/>
              </p:cNvSpPr>
              <p:nvPr/>
            </p:nvSpPr>
            <p:spPr bwMode="auto">
              <a:xfrm>
                <a:off x="-5394350" y="8121545"/>
                <a:ext cx="1912369" cy="159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8" name="Rectangle 17"/>
              <p:cNvSpPr>
                <a:spLocks noChangeArrowheads="1"/>
              </p:cNvSpPr>
              <p:nvPr/>
            </p:nvSpPr>
            <p:spPr bwMode="auto">
              <a:xfrm>
                <a:off x="-5490196" y="8043955"/>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9" name="Rectangle 15"/>
              <p:cNvSpPr>
                <a:spLocks noChangeArrowheads="1"/>
              </p:cNvSpPr>
              <p:nvPr/>
            </p:nvSpPr>
            <p:spPr bwMode="auto">
              <a:xfrm>
                <a:off x="-5202656" y="833149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0" name="Rectangle 17"/>
              <p:cNvSpPr>
                <a:spLocks noChangeArrowheads="1"/>
              </p:cNvSpPr>
              <p:nvPr/>
            </p:nvSpPr>
            <p:spPr bwMode="auto">
              <a:xfrm>
                <a:off x="-5202656" y="8765087"/>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1" name="Rectangle 22"/>
              <p:cNvSpPr>
                <a:spLocks noChangeArrowheads="1"/>
              </p:cNvSpPr>
              <p:nvPr/>
            </p:nvSpPr>
            <p:spPr bwMode="auto">
              <a:xfrm>
                <a:off x="-5202656" y="919411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2" name="Rectangle 23"/>
              <p:cNvSpPr>
                <a:spLocks noChangeArrowheads="1"/>
              </p:cNvSpPr>
              <p:nvPr/>
            </p:nvSpPr>
            <p:spPr bwMode="auto">
              <a:xfrm>
                <a:off x="-5394350" y="9714426"/>
                <a:ext cx="1912369" cy="2432679"/>
              </a:xfrm>
              <a:prstGeom prst="rect">
                <a:avLst/>
              </a:prstGeom>
              <a:solidFill>
                <a:srgbClr val="68217A"/>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3" name="Rectangle 24"/>
              <p:cNvSpPr>
                <a:spLocks noChangeArrowheads="1"/>
              </p:cNvSpPr>
              <p:nvPr/>
            </p:nvSpPr>
            <p:spPr bwMode="auto">
              <a:xfrm>
                <a:off x="-5394350" y="9714426"/>
                <a:ext cx="1912369" cy="243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4" name="Rectangle 26"/>
              <p:cNvSpPr>
                <a:spLocks noChangeArrowheads="1"/>
              </p:cNvSpPr>
              <p:nvPr/>
            </p:nvSpPr>
            <p:spPr bwMode="auto">
              <a:xfrm>
                <a:off x="-5490196" y="9673348"/>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5" name="Rectangle 29"/>
              <p:cNvSpPr>
                <a:spLocks noChangeArrowheads="1"/>
              </p:cNvSpPr>
              <p:nvPr/>
            </p:nvSpPr>
            <p:spPr bwMode="auto">
              <a:xfrm>
                <a:off x="-4778193" y="11658743"/>
                <a:ext cx="251027" cy="47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6" name="Rectangle 31"/>
              <p:cNvSpPr>
                <a:spLocks noChangeArrowheads="1"/>
              </p:cNvSpPr>
              <p:nvPr/>
            </p:nvSpPr>
            <p:spPr bwMode="auto">
              <a:xfrm>
                <a:off x="-5202656" y="9970017"/>
                <a:ext cx="1542675" cy="2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7" name="Rectangle 33"/>
              <p:cNvSpPr>
                <a:spLocks noChangeArrowheads="1"/>
              </p:cNvSpPr>
              <p:nvPr/>
            </p:nvSpPr>
            <p:spPr bwMode="auto">
              <a:xfrm>
                <a:off x="-5202656" y="1039448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8" name="Rectangle 35"/>
              <p:cNvSpPr>
                <a:spLocks noChangeArrowheads="1"/>
              </p:cNvSpPr>
              <p:nvPr/>
            </p:nvSpPr>
            <p:spPr bwMode="auto">
              <a:xfrm>
                <a:off x="-5202656" y="10823508"/>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nvGrpSpPr>
              <p:cNvPr id="29" name="Group 28"/>
              <p:cNvGrpSpPr/>
              <p:nvPr/>
            </p:nvGrpSpPr>
            <p:grpSpPr>
              <a:xfrm>
                <a:off x="-5490196" y="8043955"/>
                <a:ext cx="2104062" cy="4094021"/>
                <a:chOff x="9578543" y="2628131"/>
                <a:chExt cx="2104062" cy="4094021"/>
              </a:xfrm>
              <a:solidFill>
                <a:srgbClr val="686868"/>
              </a:solidFill>
            </p:grpSpPr>
            <p:sp>
              <p:nvSpPr>
                <p:cNvPr id="37" name="Rectangle 12"/>
                <p:cNvSpPr>
                  <a:spLocks noChangeArrowheads="1"/>
                </p:cNvSpPr>
                <p:nvPr/>
              </p:nvSpPr>
              <p:spPr bwMode="auto">
                <a:xfrm>
                  <a:off x="9578543" y="2628131"/>
                  <a:ext cx="2104062" cy="77590"/>
                </a:xfrm>
                <a:prstGeom prst="rect">
                  <a:avLst/>
                </a:prstGeom>
                <a:solidFill>
                  <a:srgbClr val="9B4F96"/>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8" name="Rectangle 14"/>
                <p:cNvSpPr>
                  <a:spLocks noChangeArrowheads="1"/>
                </p:cNvSpPr>
                <p:nvPr/>
              </p:nvSpPr>
              <p:spPr bwMode="auto">
                <a:xfrm>
                  <a:off x="9866083" y="2915671"/>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9" name="Rectangle 16"/>
                <p:cNvSpPr>
                  <a:spLocks noChangeArrowheads="1"/>
                </p:cNvSpPr>
                <p:nvPr/>
              </p:nvSpPr>
              <p:spPr bwMode="auto">
                <a:xfrm>
                  <a:off x="9866083" y="3349263"/>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0" name="Rectangle 21"/>
                <p:cNvSpPr>
                  <a:spLocks noChangeArrowheads="1"/>
                </p:cNvSpPr>
                <p:nvPr/>
              </p:nvSpPr>
              <p:spPr bwMode="auto">
                <a:xfrm>
                  <a:off x="9866083" y="3778291"/>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1" name="Rectangle 25"/>
                <p:cNvSpPr>
                  <a:spLocks noChangeArrowheads="1"/>
                </p:cNvSpPr>
                <p:nvPr/>
              </p:nvSpPr>
              <p:spPr bwMode="auto">
                <a:xfrm>
                  <a:off x="9578543" y="4257524"/>
                  <a:ext cx="2104062" cy="77590"/>
                </a:xfrm>
                <a:prstGeom prst="rect">
                  <a:avLst/>
                </a:prstGeom>
                <a:solidFill>
                  <a:srgbClr val="9B4F96"/>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2" name="Rectangle 27"/>
                <p:cNvSpPr>
                  <a:spLocks noChangeArrowheads="1"/>
                </p:cNvSpPr>
                <p:nvPr/>
              </p:nvSpPr>
              <p:spPr bwMode="auto">
                <a:xfrm>
                  <a:off x="10728702" y="6242919"/>
                  <a:ext cx="246463" cy="47923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3" name="Rectangle 28"/>
                <p:cNvSpPr>
                  <a:spLocks noChangeArrowheads="1"/>
                </p:cNvSpPr>
                <p:nvPr/>
              </p:nvSpPr>
              <p:spPr bwMode="auto">
                <a:xfrm>
                  <a:off x="10290546" y="6242919"/>
                  <a:ext cx="251027" cy="47923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4" name="Rectangle 30"/>
                <p:cNvSpPr>
                  <a:spLocks noChangeArrowheads="1"/>
                </p:cNvSpPr>
                <p:nvPr/>
              </p:nvSpPr>
              <p:spPr bwMode="auto">
                <a:xfrm>
                  <a:off x="9866083" y="4554193"/>
                  <a:ext cx="1542675" cy="24646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5" name="Rectangle 32"/>
                <p:cNvSpPr>
                  <a:spLocks noChangeArrowheads="1"/>
                </p:cNvSpPr>
                <p:nvPr/>
              </p:nvSpPr>
              <p:spPr bwMode="auto">
                <a:xfrm>
                  <a:off x="9866083" y="4978656"/>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6" name="Rectangle 34"/>
                <p:cNvSpPr>
                  <a:spLocks noChangeArrowheads="1"/>
                </p:cNvSpPr>
                <p:nvPr/>
              </p:nvSpPr>
              <p:spPr bwMode="auto">
                <a:xfrm>
                  <a:off x="9866083" y="5407684"/>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7" name="Rectangle 36"/>
                <p:cNvSpPr>
                  <a:spLocks noChangeArrowheads="1"/>
                </p:cNvSpPr>
                <p:nvPr/>
              </p:nvSpPr>
              <p:spPr bwMode="auto">
                <a:xfrm>
                  <a:off x="9866083" y="5841276"/>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sp>
            <p:nvSpPr>
              <p:cNvPr id="30" name="Rectangle 37"/>
              <p:cNvSpPr>
                <a:spLocks noChangeArrowheads="1"/>
              </p:cNvSpPr>
              <p:nvPr/>
            </p:nvSpPr>
            <p:spPr bwMode="auto">
              <a:xfrm>
                <a:off x="-5202656" y="1125710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1" name="Rectangle 38"/>
              <p:cNvSpPr>
                <a:spLocks noChangeArrowheads="1"/>
              </p:cNvSpPr>
              <p:nvPr/>
            </p:nvSpPr>
            <p:spPr bwMode="auto">
              <a:xfrm>
                <a:off x="-5818813" y="11763718"/>
                <a:ext cx="104975"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2" name="Oval 39"/>
              <p:cNvSpPr>
                <a:spLocks noChangeArrowheads="1"/>
              </p:cNvSpPr>
              <p:nvPr/>
            </p:nvSpPr>
            <p:spPr bwMode="auto">
              <a:xfrm>
                <a:off x="-6019635" y="11430537"/>
                <a:ext cx="502054" cy="50661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3" name="Oval 40"/>
              <p:cNvSpPr>
                <a:spLocks noChangeArrowheads="1"/>
              </p:cNvSpPr>
              <p:nvPr/>
            </p:nvSpPr>
            <p:spPr bwMode="auto">
              <a:xfrm>
                <a:off x="-5955737" y="11170382"/>
                <a:ext cx="369694" cy="369694"/>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4" name="Rectangle 41"/>
              <p:cNvSpPr>
                <a:spLocks noChangeArrowheads="1"/>
              </p:cNvSpPr>
              <p:nvPr/>
            </p:nvSpPr>
            <p:spPr bwMode="auto">
              <a:xfrm>
                <a:off x="-6434970" y="11763718"/>
                <a:ext cx="100411"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5" name="Oval 42"/>
              <p:cNvSpPr>
                <a:spLocks noChangeArrowheads="1"/>
              </p:cNvSpPr>
              <p:nvPr/>
            </p:nvSpPr>
            <p:spPr bwMode="auto">
              <a:xfrm>
                <a:off x="-6640356" y="11430537"/>
                <a:ext cx="502054" cy="50661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6" name="Oval 43"/>
              <p:cNvSpPr>
                <a:spLocks noChangeArrowheads="1"/>
              </p:cNvSpPr>
              <p:nvPr/>
            </p:nvSpPr>
            <p:spPr bwMode="auto">
              <a:xfrm>
                <a:off x="-6576458" y="11170382"/>
                <a:ext cx="369694" cy="369694"/>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grpSp>
          <p:nvGrpSpPr>
            <p:cNvPr id="10" name="Group 9"/>
            <p:cNvGrpSpPr/>
            <p:nvPr/>
          </p:nvGrpSpPr>
          <p:grpSpPr>
            <a:xfrm>
              <a:off x="3566386" y="2219175"/>
              <a:ext cx="508958" cy="508957"/>
              <a:chOff x="5901709" y="2177620"/>
              <a:chExt cx="784122" cy="784121"/>
            </a:xfrm>
          </p:grpSpPr>
          <p:sp>
            <p:nvSpPr>
              <p:cNvPr id="11" name="Oval 63"/>
              <p:cNvSpPr>
                <a:spLocks noChangeArrowheads="1"/>
              </p:cNvSpPr>
              <p:nvPr/>
            </p:nvSpPr>
            <p:spPr bwMode="auto">
              <a:xfrm>
                <a:off x="5901709" y="2177620"/>
                <a:ext cx="784122" cy="78412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2" name="Freeform 75"/>
              <p:cNvSpPr>
                <a:spLocks/>
              </p:cNvSpPr>
              <p:nvPr/>
            </p:nvSpPr>
            <p:spPr bwMode="auto">
              <a:xfrm>
                <a:off x="6011259" y="2412729"/>
                <a:ext cx="565023" cy="31390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grpSp>
      <p:sp>
        <p:nvSpPr>
          <p:cNvPr id="48" name="TextBox 47"/>
          <p:cNvSpPr txBox="1"/>
          <p:nvPr/>
        </p:nvSpPr>
        <p:spPr>
          <a:xfrm>
            <a:off x="1037372" y="2498635"/>
            <a:ext cx="3961665" cy="6832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800" dirty="0">
                <a:solidFill>
                  <a:srgbClr val="505050"/>
                </a:solidFill>
                <a:latin typeface="Segoe UI Light" panose="020B0502040204020203" pitchFamily="34" charset="0"/>
                <a:cs typeface="Segoe UI Light" panose="020B0502040204020203" pitchFamily="34" charset="0"/>
              </a:rPr>
              <a:t>whether it’s </a:t>
            </a:r>
            <a:r>
              <a:rPr lang="en-US" sz="2800" dirty="0">
                <a:solidFill>
                  <a:srgbClr val="0078D7"/>
                </a:solidFill>
                <a:latin typeface="Segoe UI Light" panose="020B0502040204020203" pitchFamily="34" charset="0"/>
                <a:cs typeface="Segoe UI Light" panose="020B0502040204020203" pitchFamily="34" charset="0"/>
              </a:rPr>
              <a:t>your cloud</a:t>
            </a:r>
          </a:p>
        </p:txBody>
      </p:sp>
      <p:sp>
        <p:nvSpPr>
          <p:cNvPr id="49" name="TextBox 48"/>
          <p:cNvSpPr txBox="1"/>
          <p:nvPr/>
        </p:nvSpPr>
        <p:spPr>
          <a:xfrm>
            <a:off x="1324508" y="5239977"/>
            <a:ext cx="3387393" cy="960220"/>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400" dirty="0">
                <a:solidFill>
                  <a:srgbClr val="505050"/>
                </a:solidFill>
                <a:latin typeface="Segoe UI"/>
              </a:rPr>
              <a:t>Microsoft Azure Stack Hub</a:t>
            </a:r>
          </a:p>
        </p:txBody>
      </p:sp>
      <p:sp>
        <p:nvSpPr>
          <p:cNvPr id="90" name="TextBox 89"/>
          <p:cNvSpPr txBox="1"/>
          <p:nvPr/>
        </p:nvSpPr>
        <p:spPr>
          <a:xfrm>
            <a:off x="7900259" y="2475835"/>
            <a:ext cx="1499997" cy="6832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800" dirty="0">
                <a:solidFill>
                  <a:srgbClr val="505050"/>
                </a:solidFill>
                <a:latin typeface="Segoe UI Light" panose="020B0502040204020203" pitchFamily="34" charset="0"/>
                <a:cs typeface="Segoe UI Light" panose="020B0502040204020203" pitchFamily="34" charset="0"/>
              </a:rPr>
              <a:t>or </a:t>
            </a:r>
            <a:r>
              <a:rPr lang="en-US" sz="2800" dirty="0">
                <a:solidFill>
                  <a:srgbClr val="0078D7"/>
                </a:solidFill>
                <a:latin typeface="Segoe UI Light" panose="020B0502040204020203" pitchFamily="34" charset="0"/>
                <a:cs typeface="Segoe UI Light" panose="020B0502040204020203" pitchFamily="34" charset="0"/>
              </a:rPr>
              <a:t>ours</a:t>
            </a:r>
          </a:p>
        </p:txBody>
      </p:sp>
      <p:sp>
        <p:nvSpPr>
          <p:cNvPr id="50" name="TextBox 49"/>
          <p:cNvSpPr txBox="1"/>
          <p:nvPr/>
        </p:nvSpPr>
        <p:spPr>
          <a:xfrm>
            <a:off x="7366335" y="5239977"/>
            <a:ext cx="2567844" cy="6278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400" dirty="0">
                <a:solidFill>
                  <a:srgbClr val="505050"/>
                </a:solidFill>
                <a:latin typeface="Segoe UI"/>
              </a:rPr>
              <a:t>Microsoft Azure</a:t>
            </a:r>
          </a:p>
        </p:txBody>
      </p:sp>
      <p:grpSp>
        <p:nvGrpSpPr>
          <p:cNvPr id="4" name="Group 3">
            <a:extLst>
              <a:ext uri="{FF2B5EF4-FFF2-40B4-BE49-F238E27FC236}">
                <a16:creationId xmlns:a16="http://schemas.microsoft.com/office/drawing/2014/main" id="{27C380A9-B2DF-4609-B1C0-40B68265A131}"/>
              </a:ext>
            </a:extLst>
          </p:cNvPr>
          <p:cNvGrpSpPr/>
          <p:nvPr/>
        </p:nvGrpSpPr>
        <p:grpSpPr>
          <a:xfrm>
            <a:off x="6657209" y="2796790"/>
            <a:ext cx="3986096" cy="2376872"/>
            <a:chOff x="6657209" y="2883896"/>
            <a:chExt cx="3986096" cy="2376872"/>
          </a:xfrm>
        </p:grpSpPr>
        <p:sp>
          <p:nvSpPr>
            <p:cNvPr id="63" name="Freeform 154">
              <a:extLst>
                <a:ext uri="{FF2B5EF4-FFF2-40B4-BE49-F238E27FC236}">
                  <a16:creationId xmlns:a16="http://schemas.microsoft.com/office/drawing/2014/main" id="{B5680BFB-F73D-4CBD-825E-C1EDA411DCAA}"/>
                </a:ext>
              </a:extLst>
            </p:cNvPr>
            <p:cNvSpPr>
              <a:spLocks noChangeAspect="1"/>
            </p:cNvSpPr>
            <p:nvPr/>
          </p:nvSpPr>
          <p:spPr bwMode="auto">
            <a:xfrm>
              <a:off x="6751637" y="3272332"/>
              <a:ext cx="3582874" cy="1988436"/>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4" name="Oval 63">
              <a:extLst>
                <a:ext uri="{FF2B5EF4-FFF2-40B4-BE49-F238E27FC236}">
                  <a16:creationId xmlns:a16="http://schemas.microsoft.com/office/drawing/2014/main" id="{EC362ADD-EFBF-440A-9EE7-DAD56475DF6D}"/>
                </a:ext>
              </a:extLst>
            </p:cNvPr>
            <p:cNvSpPr/>
            <p:nvPr/>
          </p:nvSpPr>
          <p:spPr bwMode="auto">
            <a:xfrm flipV="1">
              <a:off x="7948589" y="2940015"/>
              <a:ext cx="1697446" cy="1697446"/>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5" name="Oval 64">
              <a:extLst>
                <a:ext uri="{FF2B5EF4-FFF2-40B4-BE49-F238E27FC236}">
                  <a16:creationId xmlns:a16="http://schemas.microsoft.com/office/drawing/2014/main" id="{D6311162-4003-45EF-AF4A-91674A6891BD}"/>
                </a:ext>
              </a:extLst>
            </p:cNvPr>
            <p:cNvSpPr/>
            <p:nvPr/>
          </p:nvSpPr>
          <p:spPr bwMode="auto">
            <a:xfrm rot="6300000">
              <a:off x="6657209" y="4332394"/>
              <a:ext cx="824473" cy="824473"/>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6" name="Oval 65">
              <a:extLst>
                <a:ext uri="{FF2B5EF4-FFF2-40B4-BE49-F238E27FC236}">
                  <a16:creationId xmlns:a16="http://schemas.microsoft.com/office/drawing/2014/main" id="{1A883D54-E957-4EFC-95AF-CC38335C682C}"/>
                </a:ext>
              </a:extLst>
            </p:cNvPr>
            <p:cNvSpPr/>
            <p:nvPr/>
          </p:nvSpPr>
          <p:spPr bwMode="auto">
            <a:xfrm rot="7200000">
              <a:off x="6698918" y="2883896"/>
              <a:ext cx="1756918" cy="175691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7" name="Oval 66">
              <a:extLst>
                <a:ext uri="{FF2B5EF4-FFF2-40B4-BE49-F238E27FC236}">
                  <a16:creationId xmlns:a16="http://schemas.microsoft.com/office/drawing/2014/main" id="{810AD4C8-C858-4F98-B02C-2A169CEE70CC}"/>
                </a:ext>
              </a:extLst>
            </p:cNvPr>
            <p:cNvSpPr/>
            <p:nvPr/>
          </p:nvSpPr>
          <p:spPr bwMode="auto">
            <a:xfrm rot="16200000" flipH="1">
              <a:off x="9138828" y="3732133"/>
              <a:ext cx="1504477" cy="1504477"/>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grpSp>
    </p:spTree>
    <p:extLst>
      <p:ext uri="{BB962C8B-B14F-4D97-AF65-F5344CB8AC3E}">
        <p14:creationId xmlns:p14="http://schemas.microsoft.com/office/powerpoint/2010/main" val="17889626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8"/>
            <a:ext cx="9219356" cy="2622128"/>
          </a:xfrm>
        </p:spPr>
        <p:txBody>
          <a:bodyPr/>
          <a:lstStyle/>
          <a:p>
            <a:r>
              <a:rPr lang="en-US" sz="7200" dirty="0">
                <a:solidFill>
                  <a:schemeClr val="tx1"/>
                </a:solidFill>
              </a:rPr>
              <a:t>DevOps + Azure Stack Hub:</a:t>
            </a:r>
            <a:br>
              <a:rPr lang="en-US" dirty="0">
                <a:solidFill>
                  <a:schemeClr val="tx1"/>
                </a:solidFill>
              </a:rPr>
            </a:br>
            <a:r>
              <a:rPr lang="en-US" sz="6000" spc="0" dirty="0">
                <a:solidFill>
                  <a:schemeClr val="tx1"/>
                </a:solidFill>
              </a:rPr>
              <a:t>Adopting DevOps Through Cloud Transformation</a:t>
            </a:r>
            <a:endParaRPr lang="en-US" sz="5200" spc="0" dirty="0">
              <a:solidFill>
                <a:schemeClr val="tx1"/>
              </a:solidFill>
            </a:endParaRPr>
          </a:p>
        </p:txBody>
      </p:sp>
    </p:spTree>
    <p:extLst>
      <p:ext uri="{BB962C8B-B14F-4D97-AF65-F5344CB8AC3E}">
        <p14:creationId xmlns:p14="http://schemas.microsoft.com/office/powerpoint/2010/main" val="4121868344"/>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Traditional on-premises workflow</a:t>
            </a:r>
          </a:p>
        </p:txBody>
      </p:sp>
      <p:sp>
        <p:nvSpPr>
          <p:cNvPr id="4" name="Rectangle 3"/>
          <p:cNvSpPr/>
          <p:nvPr/>
        </p:nvSpPr>
        <p:spPr bwMode="auto">
          <a:xfrm>
            <a:off x="291406" y="2214177"/>
            <a:ext cx="990459" cy="76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bwMode="auto">
          <a:xfrm>
            <a:off x="519974" y="1909419"/>
            <a:ext cx="609513" cy="3809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6" name="Rectangle 5"/>
          <p:cNvSpPr/>
          <p:nvPr/>
        </p:nvSpPr>
        <p:spPr bwMode="auto">
          <a:xfrm>
            <a:off x="824731" y="1680852"/>
            <a:ext cx="76190" cy="22856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 name="Rectangle 6"/>
          <p:cNvSpPr/>
          <p:nvPr/>
        </p:nvSpPr>
        <p:spPr bwMode="auto">
          <a:xfrm>
            <a:off x="965997" y="1680852"/>
            <a:ext cx="76190" cy="22856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8" name="Rectangle 7"/>
          <p:cNvSpPr/>
          <p:nvPr/>
        </p:nvSpPr>
        <p:spPr bwMode="auto">
          <a:xfrm>
            <a:off x="596162"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9" name="Rectangle 8"/>
          <p:cNvSpPr/>
          <p:nvPr/>
        </p:nvSpPr>
        <p:spPr bwMode="auto">
          <a:xfrm>
            <a:off x="748540"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0" name="Rectangle 9"/>
          <p:cNvSpPr/>
          <p:nvPr/>
        </p:nvSpPr>
        <p:spPr bwMode="auto">
          <a:xfrm>
            <a:off x="900920"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 name="Group 1"/>
          <p:cNvGrpSpPr/>
          <p:nvPr/>
        </p:nvGrpSpPr>
        <p:grpSpPr>
          <a:xfrm>
            <a:off x="187610" y="3011734"/>
            <a:ext cx="1142838" cy="870836"/>
            <a:chOff x="186755" y="3011662"/>
            <a:chExt cx="1143000" cy="870959"/>
          </a:xfrm>
        </p:grpSpPr>
        <p:sp>
          <p:nvSpPr>
            <p:cNvPr id="17" name="Freeform 5"/>
            <p:cNvSpPr>
              <a:spLocks noEditPoints="1"/>
            </p:cNvSpPr>
            <p:nvPr/>
          </p:nvSpPr>
          <p:spPr bwMode="auto">
            <a:xfrm>
              <a:off x="736468" y="3011662"/>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8" name="Freeform 5"/>
            <p:cNvSpPr>
              <a:spLocks noEditPoints="1"/>
            </p:cNvSpPr>
            <p:nvPr/>
          </p:nvSpPr>
          <p:spPr bwMode="auto">
            <a:xfrm>
              <a:off x="228733" y="3016482"/>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9" name="TextBox 18"/>
            <p:cNvSpPr txBox="1"/>
            <p:nvPr/>
          </p:nvSpPr>
          <p:spPr>
            <a:xfrm>
              <a:off x="186755" y="3421062"/>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grpSp>
      <p:grpSp>
        <p:nvGrpSpPr>
          <p:cNvPr id="47" name="Group 46"/>
          <p:cNvGrpSpPr/>
          <p:nvPr/>
        </p:nvGrpSpPr>
        <p:grpSpPr>
          <a:xfrm>
            <a:off x="1265941" y="2861289"/>
            <a:ext cx="2791371" cy="1042114"/>
            <a:chOff x="1265237" y="2861200"/>
            <a:chExt cx="2791767" cy="1042262"/>
          </a:xfrm>
        </p:grpSpPr>
        <p:cxnSp>
          <p:nvCxnSpPr>
            <p:cNvPr id="16" name="Straight Arrow Connector 15"/>
            <p:cNvCxnSpPr/>
            <p:nvPr/>
          </p:nvCxnSpPr>
          <p:spPr>
            <a:xfrm>
              <a:off x="1265237" y="3192462"/>
              <a:ext cx="4572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1798637" y="3116262"/>
              <a:ext cx="457200" cy="396266"/>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21" name="Straight Connector 20"/>
            <p:cNvCxnSpPr/>
            <p:nvPr/>
          </p:nvCxnSpPr>
          <p:spPr>
            <a:xfrm>
              <a:off x="1874837" y="3192462"/>
              <a:ext cx="304800"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74837" y="3268662"/>
              <a:ext cx="304800"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74837" y="33448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874837" y="33448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74837" y="34210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70037" y="3431863"/>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Commit</a:t>
              </a:r>
            </a:p>
          </p:txBody>
        </p:sp>
        <p:cxnSp>
          <p:nvCxnSpPr>
            <p:cNvPr id="27" name="Straight Arrow Connector 26"/>
            <p:cNvCxnSpPr/>
            <p:nvPr/>
          </p:nvCxnSpPr>
          <p:spPr>
            <a:xfrm>
              <a:off x="2426241" y="3186175"/>
              <a:ext cx="477296" cy="62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3067393" y="2861200"/>
              <a:ext cx="800100" cy="649950"/>
              <a:chOff x="3208337" y="2618712"/>
              <a:chExt cx="990601" cy="842700"/>
            </a:xfrm>
          </p:grpSpPr>
          <p:sp>
            <p:nvSpPr>
              <p:cNvPr id="29" name="Oval 28"/>
              <p:cNvSpPr/>
              <p:nvPr/>
            </p:nvSpPr>
            <p:spPr bwMode="auto">
              <a:xfrm>
                <a:off x="3208337" y="3228312"/>
                <a:ext cx="990600" cy="233100"/>
              </a:xfrm>
              <a:prstGeom prst="ellipse">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0" name="Rectangle 29"/>
              <p:cNvSpPr/>
              <p:nvPr/>
            </p:nvSpPr>
            <p:spPr bwMode="auto">
              <a:xfrm>
                <a:off x="3208338" y="2747212"/>
                <a:ext cx="990600" cy="5857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1" name="Oval 30"/>
              <p:cNvSpPr/>
              <p:nvPr/>
            </p:nvSpPr>
            <p:spPr bwMode="auto">
              <a:xfrm>
                <a:off x="3208337" y="2618712"/>
                <a:ext cx="990600" cy="257000"/>
              </a:xfrm>
              <a:prstGeom prst="ellipse">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32" name="TextBox 31"/>
            <p:cNvSpPr txBox="1"/>
            <p:nvPr/>
          </p:nvSpPr>
          <p:spPr>
            <a:xfrm>
              <a:off x="2914004" y="3441903"/>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Repository</a:t>
              </a:r>
            </a:p>
          </p:txBody>
        </p:sp>
      </p:grpSp>
      <p:grpSp>
        <p:nvGrpSpPr>
          <p:cNvPr id="38" name="Group 37"/>
          <p:cNvGrpSpPr/>
          <p:nvPr/>
        </p:nvGrpSpPr>
        <p:grpSpPr>
          <a:xfrm>
            <a:off x="306744" y="5701216"/>
            <a:ext cx="490079" cy="913097"/>
            <a:chOff x="305904" y="5701530"/>
            <a:chExt cx="490149" cy="913226"/>
          </a:xfrm>
        </p:grpSpPr>
        <p:sp>
          <p:nvSpPr>
            <p:cNvPr id="35" name="Freeform 5"/>
            <p:cNvSpPr>
              <a:spLocks noEditPoints="1"/>
            </p:cNvSpPr>
            <p:nvPr/>
          </p:nvSpPr>
          <p:spPr bwMode="auto">
            <a:xfrm>
              <a:off x="333296" y="5701530"/>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51" name="TextBox 50"/>
            <p:cNvSpPr txBox="1"/>
            <p:nvPr/>
          </p:nvSpPr>
          <p:spPr>
            <a:xfrm>
              <a:off x="305904" y="6153197"/>
              <a:ext cx="49014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grpSp>
      <p:grpSp>
        <p:nvGrpSpPr>
          <p:cNvPr id="48" name="Group 47"/>
          <p:cNvGrpSpPr/>
          <p:nvPr/>
        </p:nvGrpSpPr>
        <p:grpSpPr>
          <a:xfrm>
            <a:off x="2308362" y="5008215"/>
            <a:ext cx="1983362" cy="1575486"/>
            <a:chOff x="2307806" y="5008431"/>
            <a:chExt cx="1983643" cy="1575710"/>
          </a:xfrm>
        </p:grpSpPr>
        <p:sp>
          <p:nvSpPr>
            <p:cNvPr id="105" name="1"/>
            <p:cNvSpPr/>
            <p:nvPr/>
          </p:nvSpPr>
          <p:spPr>
            <a:xfrm>
              <a:off x="3009317" y="5008431"/>
              <a:ext cx="1282132" cy="913626"/>
            </a:xfrm>
            <a:prstGeom prst="rect">
              <a:avLst/>
            </a:prstGeom>
            <a:solidFill>
              <a:srgbClr val="3D3D3D"/>
            </a:solidFill>
            <a:ln>
              <a:noFill/>
            </a:ln>
            <a:scene3d>
              <a:camera prst="isometricTopUp"/>
              <a:lightRig rig="balanced" dir="t"/>
            </a:scene3d>
            <a:sp3d extrusionH="25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681"/>
              <a:r>
                <a:rPr lang="en-US" sz="1500" b="1" dirty="0">
                  <a:solidFill>
                    <a:srgbClr val="FFFFFF"/>
                  </a:solidFill>
                  <a:latin typeface="Segoe UI" panose="020B0502040204020203" pitchFamily="34" charset="0"/>
                  <a:cs typeface="Segoe UI" panose="020B0502040204020203" pitchFamily="34" charset="0"/>
                </a:rPr>
                <a:t>Platform #1</a:t>
              </a:r>
            </a:p>
          </p:txBody>
        </p:sp>
        <p:sp>
          <p:nvSpPr>
            <p:cNvPr id="50" name="Freeform 5"/>
            <p:cNvSpPr>
              <a:spLocks noEditPoints="1"/>
            </p:cNvSpPr>
            <p:nvPr/>
          </p:nvSpPr>
          <p:spPr bwMode="auto">
            <a:xfrm>
              <a:off x="2335979" y="5664847"/>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53" name="TextBox 52"/>
            <p:cNvSpPr txBox="1"/>
            <p:nvPr/>
          </p:nvSpPr>
          <p:spPr>
            <a:xfrm>
              <a:off x="2307806" y="6122582"/>
              <a:ext cx="1143001"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grpSp>
      <p:grpSp>
        <p:nvGrpSpPr>
          <p:cNvPr id="46" name="Group 45"/>
          <p:cNvGrpSpPr/>
          <p:nvPr/>
        </p:nvGrpSpPr>
        <p:grpSpPr>
          <a:xfrm>
            <a:off x="334132" y="3890929"/>
            <a:ext cx="1579571" cy="1675170"/>
            <a:chOff x="333296" y="3890984"/>
            <a:chExt cx="1579796" cy="1675407"/>
          </a:xfrm>
        </p:grpSpPr>
        <p:grpSp>
          <p:nvGrpSpPr>
            <p:cNvPr id="11" name="Group 10"/>
            <p:cNvGrpSpPr/>
            <p:nvPr/>
          </p:nvGrpSpPr>
          <p:grpSpPr>
            <a:xfrm>
              <a:off x="333296" y="4566185"/>
              <a:ext cx="582613" cy="347880"/>
              <a:chOff x="2959217" y="2615368"/>
              <a:chExt cx="582613" cy="347880"/>
            </a:xfrm>
            <a:solidFill>
              <a:srgbClr val="FF8C00"/>
            </a:solidFill>
          </p:grpSpPr>
          <p:sp>
            <p:nvSpPr>
              <p:cNvPr id="12" name="Flowchart: Alternate Process 11"/>
              <p:cNvSpPr/>
              <p:nvPr/>
            </p:nvSpPr>
            <p:spPr bwMode="auto">
              <a:xfrm>
                <a:off x="2959217" y="2615368"/>
                <a:ext cx="582613" cy="347880"/>
              </a:xfrm>
              <a:prstGeom prst="flowChartAlternateProcess">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3" name="Flowchart: Process 12"/>
              <p:cNvSpPr/>
              <p:nvPr/>
            </p:nvSpPr>
            <p:spPr bwMode="auto">
              <a:xfrm>
                <a:off x="3079074" y="2675008"/>
                <a:ext cx="342900" cy="228600"/>
              </a:xfrm>
              <a:prstGeom prst="flowChartProcess">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600" dirty="0">
                    <a:solidFill>
                      <a:srgbClr val="505050"/>
                    </a:solidFill>
                    <a:latin typeface="Segoe UI"/>
                  </a:rPr>
                  <a:t>Work Order</a:t>
                </a:r>
              </a:p>
            </p:txBody>
          </p:sp>
          <p:sp>
            <p:nvSpPr>
              <p:cNvPr id="14" name="Rounded Rectangle 13"/>
              <p:cNvSpPr/>
              <p:nvPr/>
            </p:nvSpPr>
            <p:spPr bwMode="auto">
              <a:xfrm>
                <a:off x="3421974" y="2675008"/>
                <a:ext cx="49212"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5" name="Rounded Rectangle 14"/>
              <p:cNvSpPr/>
              <p:nvPr/>
            </p:nvSpPr>
            <p:spPr bwMode="auto">
              <a:xfrm>
                <a:off x="3029862" y="2675008"/>
                <a:ext cx="49211"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cxnSp>
          <p:nvCxnSpPr>
            <p:cNvPr id="33" name="Straight Arrow Connector 32"/>
            <p:cNvCxnSpPr/>
            <p:nvPr/>
          </p:nvCxnSpPr>
          <p:spPr>
            <a:xfrm flipH="1">
              <a:off x="624602" y="3890984"/>
              <a:ext cx="1" cy="563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60387" y="502126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88974" y="4861782"/>
              <a:ext cx="1324118" cy="7046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Infrastructure</a:t>
              </a:r>
            </a:p>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requirements</a:t>
              </a:r>
            </a:p>
          </p:txBody>
        </p:sp>
        <p:cxnSp>
          <p:nvCxnSpPr>
            <p:cNvPr id="39" name="Straight Connector 38"/>
            <p:cNvCxnSpPr/>
            <p:nvPr/>
          </p:nvCxnSpPr>
          <p:spPr>
            <a:xfrm>
              <a:off x="879285" y="4996573"/>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11130" y="4854053"/>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11130" y="4625453"/>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415930" y="4625453"/>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111130" y="4625453"/>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11130" y="4625453"/>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bwMode="auto">
            <a:xfrm>
              <a:off x="1012106" y="4375502"/>
              <a:ext cx="457200" cy="5736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411" fontAlgn="base">
                <a:spcBef>
                  <a:spcPct val="0"/>
                </a:spcBef>
                <a:spcAft>
                  <a:spcPct val="0"/>
                </a:spcAft>
              </a:pPr>
              <a:r>
                <a:rPr lang="en-US" sz="1199" dirty="0">
                  <a:solidFill>
                    <a:srgbClr val="505050">
                      <a:lumMod val="50000"/>
                    </a:srgbClr>
                  </a:solidFill>
                  <a:latin typeface="Segoe UI"/>
                </a:rPr>
                <a:t>Doc</a:t>
              </a:r>
            </a:p>
          </p:txBody>
        </p:sp>
        <p:cxnSp>
          <p:nvCxnSpPr>
            <p:cNvPr id="137" name="Straight Connector 136"/>
            <p:cNvCxnSpPr/>
            <p:nvPr/>
          </p:nvCxnSpPr>
          <p:spPr>
            <a:xfrm>
              <a:off x="1088306" y="4629121"/>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088306" y="4857721"/>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88306" y="4629121"/>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393106" y="4629121"/>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088306" y="4629121"/>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88306" y="4629121"/>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187611" y="2506803"/>
            <a:ext cx="1159243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721701" y="1064013"/>
            <a:ext cx="10134537" cy="1197208"/>
          </a:xfrm>
          <a:prstGeom prst="rect">
            <a:avLst/>
          </a:prstGeom>
          <a:noFill/>
        </p:spPr>
        <p:txBody>
          <a:bodyPr wrap="square" lIns="182854" tIns="146283" rIns="182854" bIns="146283" rtlCol="0">
            <a:spAutoFit/>
          </a:bodyPr>
          <a:lstStyle/>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Infrastructure defined separately from software: </a:t>
            </a:r>
            <a:r>
              <a:rPr lang="en-US" b="1" dirty="0">
                <a:solidFill>
                  <a:srgbClr val="505050"/>
                </a:solidFill>
                <a:latin typeface="Segoe UI Light" panose="020B0502040204020203" pitchFamily="34" charset="0"/>
                <a:cs typeface="Segoe UI Light" panose="020B0502040204020203" pitchFamily="34" charset="0"/>
              </a:rPr>
              <a:t>leads to multiple back-and-forth activities</a:t>
            </a: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Multiple IT-Dev handoffs yields more idle work-in-progress: </a:t>
            </a:r>
            <a:r>
              <a:rPr lang="en-US" b="1" dirty="0">
                <a:solidFill>
                  <a:srgbClr val="505050"/>
                </a:solidFill>
                <a:latin typeface="Segoe UI Light" panose="020B0502040204020203" pitchFamily="34" charset="0"/>
                <a:cs typeface="Segoe UI Light" panose="020B0502040204020203" pitchFamily="34" charset="0"/>
              </a:rPr>
              <a:t>longer development cycles</a:t>
            </a:r>
            <a:endParaRPr lang="en-US" dirty="0">
              <a:solidFill>
                <a:srgbClr val="505050"/>
              </a:solidFill>
              <a:latin typeface="Segoe UI Light" panose="020B0502040204020203" pitchFamily="34" charset="0"/>
              <a:cs typeface="Segoe UI Light" panose="020B0502040204020203" pitchFamily="34" charset="0"/>
            </a:endParaRP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Deployment definition is platform-specific: </a:t>
            </a:r>
            <a:r>
              <a:rPr lang="en-US" b="1" dirty="0">
                <a:solidFill>
                  <a:srgbClr val="505050"/>
                </a:solidFill>
                <a:latin typeface="Segoe UI Light" panose="020B0502040204020203" pitchFamily="34" charset="0"/>
                <a:cs typeface="Segoe UI Light" panose="020B0502040204020203" pitchFamily="34" charset="0"/>
              </a:rPr>
              <a:t>limited mobility to the cloud </a:t>
            </a:r>
          </a:p>
        </p:txBody>
      </p:sp>
      <p:grpSp>
        <p:nvGrpSpPr>
          <p:cNvPr id="54" name="Group 53"/>
          <p:cNvGrpSpPr/>
          <p:nvPr/>
        </p:nvGrpSpPr>
        <p:grpSpPr>
          <a:xfrm>
            <a:off x="3658834" y="2419368"/>
            <a:ext cx="3392423" cy="2525946"/>
            <a:chOff x="3658471" y="2419214"/>
            <a:chExt cx="3392904" cy="2526305"/>
          </a:xfrm>
        </p:grpSpPr>
        <p:cxnSp>
          <p:nvCxnSpPr>
            <p:cNvPr id="36" name="Straight Arrow Connector 35"/>
            <p:cNvCxnSpPr/>
            <p:nvPr/>
          </p:nvCxnSpPr>
          <p:spPr>
            <a:xfrm flipV="1">
              <a:off x="3658471" y="3783101"/>
              <a:ext cx="959566" cy="1016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3867492" y="3903568"/>
              <a:ext cx="1008115" cy="10419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995277" y="2419214"/>
              <a:ext cx="3056098" cy="1279650"/>
              <a:chOff x="3995277" y="2419214"/>
              <a:chExt cx="3056098" cy="1279650"/>
            </a:xfrm>
          </p:grpSpPr>
          <p:grpSp>
            <p:nvGrpSpPr>
              <p:cNvPr id="68" name="Group 67"/>
              <p:cNvGrpSpPr/>
              <p:nvPr/>
            </p:nvGrpSpPr>
            <p:grpSpPr>
              <a:xfrm>
                <a:off x="4804134" y="2901726"/>
                <a:ext cx="457200" cy="323998"/>
                <a:chOff x="1000660" y="2416604"/>
                <a:chExt cx="1075256" cy="914400"/>
              </a:xfrm>
            </p:grpSpPr>
            <p:sp>
              <p:nvSpPr>
                <p:cNvPr id="69" name="Oval 68"/>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70" name="Rectangle 69"/>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71" name="L-Shape 70"/>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sp>
            <p:nvSpPr>
              <p:cNvPr id="73" name="Oval 72"/>
              <p:cNvSpPr/>
              <p:nvPr/>
            </p:nvSpPr>
            <p:spPr>
              <a:xfrm>
                <a:off x="4793559" y="3321025"/>
                <a:ext cx="388804" cy="323998"/>
              </a:xfrm>
              <a:prstGeom prst="ellipse">
                <a:avLst/>
              </a:prstGeom>
              <a:noFill/>
              <a:ln w="28575">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76" name="Rectangle 75"/>
              <p:cNvSpPr/>
              <p:nvPr/>
            </p:nvSpPr>
            <p:spPr bwMode="auto">
              <a:xfrm>
                <a:off x="5383068" y="2963478"/>
                <a:ext cx="838200" cy="12836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8" name="TextBox 77"/>
              <p:cNvSpPr txBox="1"/>
              <p:nvPr/>
            </p:nvSpPr>
            <p:spPr>
              <a:xfrm>
                <a:off x="5145395" y="3251028"/>
                <a:ext cx="1905980" cy="447836"/>
              </a:xfrm>
              <a:prstGeom prst="rect">
                <a:avLst/>
              </a:prstGeom>
              <a:noFill/>
            </p:spPr>
            <p:txBody>
              <a:bodyPr wrap="square" lIns="182854" tIns="146283" rIns="182854" bIns="146283" rtlCol="0">
                <a:spAutoFit/>
              </a:bodyPr>
              <a:lstStyle/>
              <a:p>
                <a:pPr defTabSz="932681">
                  <a:lnSpc>
                    <a:spcPct val="90000"/>
                  </a:lnSpc>
                  <a:spcAft>
                    <a:spcPts val="600"/>
                  </a:spcAft>
                </a:pPr>
                <a:r>
                  <a:rPr lang="en-US" sz="1100" dirty="0">
                    <a:solidFill>
                      <a:srgbClr val="FF0000"/>
                    </a:solidFill>
                    <a:latin typeface="Segoe UI"/>
                  </a:rPr>
                  <a:t>Dependency not found</a:t>
                </a:r>
              </a:p>
            </p:txBody>
          </p:sp>
          <p:cxnSp>
            <p:nvCxnSpPr>
              <p:cNvPr id="100" name="Straight Arrow Connector 99"/>
              <p:cNvCxnSpPr/>
              <p:nvPr/>
            </p:nvCxnSpPr>
            <p:spPr>
              <a:xfrm>
                <a:off x="3995277" y="3268662"/>
                <a:ext cx="62276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806213" y="3337943"/>
                <a:ext cx="386724" cy="320066"/>
              </a:xfrm>
              <a:prstGeom prst="line">
                <a:avLst/>
              </a:prstGeom>
              <a:ln w="571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4798873" y="3337943"/>
                <a:ext cx="394064" cy="320066"/>
              </a:xfrm>
              <a:prstGeom prst="line">
                <a:avLst/>
              </a:prstGeom>
              <a:ln w="571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4564821" y="2419214"/>
                <a:ext cx="1805679" cy="572503"/>
              </a:xfrm>
              <a:prstGeom prst="rect">
                <a:avLst/>
              </a:prstGeom>
              <a:noFill/>
            </p:spPr>
            <p:txBody>
              <a:bodyPr wrap="square" lIns="182854" tIns="146283" rIns="182854" bIns="146283" rtlCol="0">
                <a:spAutoFit/>
              </a:bodyPr>
              <a:lstStyle/>
              <a:p>
                <a:pPr defTabSz="932681">
                  <a:lnSpc>
                    <a:spcPct val="90000"/>
                  </a:lnSpc>
                  <a:spcAft>
                    <a:spcPts val="600"/>
                  </a:spcAft>
                </a:pPr>
                <a:r>
                  <a:rPr lang="en-US" sz="2000" dirty="0">
                    <a:gradFill>
                      <a:gsLst>
                        <a:gs pos="2917">
                          <a:srgbClr val="505050"/>
                        </a:gs>
                        <a:gs pos="30000">
                          <a:srgbClr val="505050"/>
                        </a:gs>
                      </a:gsLst>
                      <a:lin ang="5400000" scaled="0"/>
                    </a:gradFill>
                    <a:latin typeface="Segoe UI"/>
                  </a:rPr>
                  <a:t>Testing</a:t>
                </a:r>
              </a:p>
            </p:txBody>
          </p:sp>
        </p:grpSp>
      </p:grpSp>
      <p:grpSp>
        <p:nvGrpSpPr>
          <p:cNvPr id="52" name="Group 51"/>
          <p:cNvGrpSpPr/>
          <p:nvPr/>
        </p:nvGrpSpPr>
        <p:grpSpPr>
          <a:xfrm>
            <a:off x="6945121" y="2959147"/>
            <a:ext cx="3316555" cy="3524926"/>
            <a:chOff x="6945222" y="2959071"/>
            <a:chExt cx="3317025" cy="3525426"/>
          </a:xfrm>
        </p:grpSpPr>
        <p:grpSp>
          <p:nvGrpSpPr>
            <p:cNvPr id="108" name="Group 107"/>
            <p:cNvGrpSpPr/>
            <p:nvPr/>
          </p:nvGrpSpPr>
          <p:grpSpPr>
            <a:xfrm>
              <a:off x="7029359" y="3977452"/>
              <a:ext cx="582613" cy="347880"/>
              <a:chOff x="2959217" y="2615368"/>
              <a:chExt cx="582613" cy="347880"/>
            </a:xfrm>
            <a:solidFill>
              <a:srgbClr val="FF8C00"/>
            </a:solidFill>
          </p:grpSpPr>
          <p:sp>
            <p:nvSpPr>
              <p:cNvPr id="109" name="Flowchart: Alternate Process 108"/>
              <p:cNvSpPr/>
              <p:nvPr/>
            </p:nvSpPr>
            <p:spPr bwMode="auto">
              <a:xfrm>
                <a:off x="2959217" y="2615368"/>
                <a:ext cx="582613" cy="347880"/>
              </a:xfrm>
              <a:prstGeom prst="flowChartAlternateProcess">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10" name="Flowchart: Process 109"/>
              <p:cNvSpPr/>
              <p:nvPr/>
            </p:nvSpPr>
            <p:spPr bwMode="auto">
              <a:xfrm>
                <a:off x="3079074" y="2675008"/>
                <a:ext cx="342900" cy="228600"/>
              </a:xfrm>
              <a:prstGeom prst="flowChartProcess">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600" dirty="0">
                    <a:solidFill>
                      <a:srgbClr val="505050"/>
                    </a:solidFill>
                    <a:latin typeface="Segoe UI"/>
                  </a:rPr>
                  <a:t>Work Order</a:t>
                </a:r>
              </a:p>
            </p:txBody>
          </p:sp>
          <p:sp>
            <p:nvSpPr>
              <p:cNvPr id="111" name="Rounded Rectangle 110"/>
              <p:cNvSpPr/>
              <p:nvPr/>
            </p:nvSpPr>
            <p:spPr bwMode="auto">
              <a:xfrm>
                <a:off x="3421974" y="2675008"/>
                <a:ext cx="49212"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12" name="Rounded Rectangle 111"/>
              <p:cNvSpPr/>
              <p:nvPr/>
            </p:nvSpPr>
            <p:spPr bwMode="auto">
              <a:xfrm>
                <a:off x="3029862" y="2675008"/>
                <a:ext cx="49211"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cxnSp>
          <p:nvCxnSpPr>
            <p:cNvPr id="113" name="Straight Arrow Connector 112"/>
            <p:cNvCxnSpPr/>
            <p:nvPr/>
          </p:nvCxnSpPr>
          <p:spPr>
            <a:xfrm>
              <a:off x="7256450" y="4432529"/>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285037" y="4273049"/>
              <a:ext cx="1324119" cy="7046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Staging infra</a:t>
              </a:r>
            </a:p>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requirements</a:t>
              </a:r>
            </a:p>
          </p:txBody>
        </p:sp>
        <p:sp>
          <p:nvSpPr>
            <p:cNvPr id="115" name="Rectangle 114"/>
            <p:cNvSpPr/>
            <p:nvPr/>
          </p:nvSpPr>
          <p:spPr bwMode="auto">
            <a:xfrm>
              <a:off x="7730993" y="3783101"/>
              <a:ext cx="457200" cy="5736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411" fontAlgn="base">
                <a:spcBef>
                  <a:spcPct val="0"/>
                </a:spcBef>
                <a:spcAft>
                  <a:spcPct val="0"/>
                </a:spcAft>
              </a:pPr>
              <a:r>
                <a:rPr lang="en-US" sz="1199" dirty="0">
                  <a:solidFill>
                    <a:srgbClr val="505050">
                      <a:lumMod val="50000"/>
                    </a:srgbClr>
                  </a:solidFill>
                  <a:latin typeface="Segoe UI"/>
                </a:rPr>
                <a:t>Doc</a:t>
              </a:r>
            </a:p>
          </p:txBody>
        </p:sp>
        <p:cxnSp>
          <p:nvCxnSpPr>
            <p:cNvPr id="116" name="Straight Connector 115"/>
            <p:cNvCxnSpPr/>
            <p:nvPr/>
          </p:nvCxnSpPr>
          <p:spPr>
            <a:xfrm>
              <a:off x="7807193" y="4036720"/>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807193" y="4265320"/>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807193" y="4036720"/>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111993" y="4036720"/>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07193" y="4036720"/>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807193" y="4036720"/>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Freeform 5"/>
            <p:cNvSpPr>
              <a:spLocks noEditPoints="1"/>
            </p:cNvSpPr>
            <p:nvPr/>
          </p:nvSpPr>
          <p:spPr bwMode="auto">
            <a:xfrm>
              <a:off x="7231227" y="2959071"/>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28" name="Freeform 5"/>
            <p:cNvSpPr>
              <a:spLocks noEditPoints="1"/>
            </p:cNvSpPr>
            <p:nvPr/>
          </p:nvSpPr>
          <p:spPr bwMode="auto">
            <a:xfrm>
              <a:off x="7024899" y="5648296"/>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29" name="TextBox 128"/>
            <p:cNvSpPr txBox="1"/>
            <p:nvPr/>
          </p:nvSpPr>
          <p:spPr>
            <a:xfrm>
              <a:off x="7019338" y="6022938"/>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sp>
          <p:nvSpPr>
            <p:cNvPr id="130" name="1"/>
            <p:cNvSpPr/>
            <p:nvPr/>
          </p:nvSpPr>
          <p:spPr>
            <a:xfrm>
              <a:off x="7968089" y="5078432"/>
              <a:ext cx="1602948" cy="1074764"/>
            </a:xfrm>
            <a:prstGeom prst="rect">
              <a:avLst/>
            </a:prstGeom>
            <a:solidFill>
              <a:srgbClr val="0070C0"/>
            </a:solidFill>
            <a:ln>
              <a:noFill/>
            </a:ln>
            <a:scene3d>
              <a:camera prst="isometricTopUp"/>
              <a:lightRig rig="balanced" dir="t"/>
            </a:scene3d>
            <a:sp3d extrusionH="25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681"/>
              <a:r>
                <a:rPr lang="en-US" sz="1500" b="1" dirty="0">
                  <a:solidFill>
                    <a:srgbClr val="FFFFFF"/>
                  </a:solidFill>
                  <a:latin typeface="Segoe UI" panose="020B0502040204020203" pitchFamily="34" charset="0"/>
                  <a:cs typeface="Segoe UI" panose="020B0502040204020203" pitchFamily="34" charset="0"/>
                </a:rPr>
                <a:t>Platform #2</a:t>
              </a:r>
            </a:p>
          </p:txBody>
        </p:sp>
        <p:sp>
          <p:nvSpPr>
            <p:cNvPr id="135" name="TextBox 134"/>
            <p:cNvSpPr txBox="1"/>
            <p:nvPr/>
          </p:nvSpPr>
          <p:spPr>
            <a:xfrm>
              <a:off x="6945222" y="3388664"/>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cxnSp>
          <p:nvCxnSpPr>
            <p:cNvPr id="144" name="Straight Arrow Connector 143"/>
            <p:cNvCxnSpPr/>
            <p:nvPr/>
          </p:nvCxnSpPr>
          <p:spPr>
            <a:xfrm flipV="1">
              <a:off x="8634149" y="3903568"/>
              <a:ext cx="895909" cy="10954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Freeform 5"/>
            <p:cNvSpPr>
              <a:spLocks noEditPoints="1"/>
            </p:cNvSpPr>
            <p:nvPr/>
          </p:nvSpPr>
          <p:spPr bwMode="auto">
            <a:xfrm>
              <a:off x="9405253" y="2962044"/>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47" name="TextBox 146"/>
            <p:cNvSpPr txBox="1"/>
            <p:nvPr/>
          </p:nvSpPr>
          <p:spPr>
            <a:xfrm>
              <a:off x="9119248" y="3391637"/>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cxnSp>
          <p:nvCxnSpPr>
            <p:cNvPr id="282" name="Straight Arrow Connector 281"/>
            <p:cNvCxnSpPr/>
            <p:nvPr/>
          </p:nvCxnSpPr>
          <p:spPr>
            <a:xfrm flipH="1">
              <a:off x="9037637" y="4036720"/>
              <a:ext cx="820185" cy="959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4" name="Rectangle 103"/>
          <p:cNvSpPr/>
          <p:nvPr/>
        </p:nvSpPr>
        <p:spPr>
          <a:xfrm>
            <a:off x="7829811" y="5293736"/>
            <a:ext cx="639989" cy="639989"/>
          </a:xfrm>
          <a:prstGeom prst="rect">
            <a:avLst/>
          </a:prstGeom>
          <a:solidFill>
            <a:srgbClr val="D63F27"/>
          </a:solidFill>
          <a:ln>
            <a:no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Prod.</a:t>
            </a:r>
          </a:p>
          <a:p>
            <a:pPr algn="ctr" defTabSz="932681"/>
            <a:r>
              <a:rPr lang="en-US" sz="1428" b="1" dirty="0">
                <a:solidFill>
                  <a:srgbClr val="FFFFFF"/>
                </a:solidFill>
                <a:latin typeface="Segoe UI" panose="020B0502040204020203" pitchFamily="34" charset="0"/>
                <a:cs typeface="Segoe UI" panose="020B0502040204020203" pitchFamily="34" charset="0"/>
              </a:rPr>
              <a:t>App</a:t>
            </a:r>
            <a:endParaRPr lang="en-US" sz="1599" b="1" dirty="0">
              <a:solidFill>
                <a:srgbClr val="FFFFFF"/>
              </a:solidFill>
              <a:latin typeface="Segoe UI" panose="020B0502040204020203" pitchFamily="34" charset="0"/>
              <a:cs typeface="Segoe UI" panose="020B0502040204020203" pitchFamily="34" charset="0"/>
            </a:endParaRPr>
          </a:p>
        </p:txBody>
      </p:sp>
      <p:sp>
        <p:nvSpPr>
          <p:cNvPr id="106" name="Rectangle 105"/>
          <p:cNvSpPr/>
          <p:nvPr/>
        </p:nvSpPr>
        <p:spPr>
          <a:xfrm>
            <a:off x="2845903" y="5078208"/>
            <a:ext cx="605296" cy="577298"/>
          </a:xfrm>
          <a:prstGeom prst="rect">
            <a:avLst/>
          </a:prstGeom>
          <a:solidFill>
            <a:srgbClr val="00BCF2"/>
          </a:solidFill>
          <a:ln>
            <a:solidFill>
              <a:srgbClr val="00BCF2"/>
            </a:solid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544" b="1" dirty="0">
                <a:solidFill>
                  <a:srgbClr val="FFFFFF"/>
                </a:solidFill>
                <a:latin typeface="Segoe UI" panose="020B0502040204020203" pitchFamily="34" charset="0"/>
                <a:cs typeface="Segoe UI" panose="020B0502040204020203" pitchFamily="34" charset="0"/>
              </a:rPr>
              <a:t>Staging</a:t>
            </a:r>
          </a:p>
          <a:p>
            <a:pPr algn="ctr" defTabSz="932681"/>
            <a:r>
              <a:rPr lang="en-US" sz="1360" b="1" dirty="0">
                <a:solidFill>
                  <a:srgbClr val="FFFFFF"/>
                </a:solidFill>
                <a:latin typeface="Segoe UI" panose="020B0502040204020203" pitchFamily="34" charset="0"/>
                <a:cs typeface="Segoe UI" panose="020B0502040204020203" pitchFamily="34" charset="0"/>
              </a:rPr>
              <a:t>App</a:t>
            </a:r>
          </a:p>
        </p:txBody>
      </p:sp>
      <p:sp>
        <p:nvSpPr>
          <p:cNvPr id="122" name="TextBox 121"/>
          <p:cNvSpPr txBox="1"/>
          <p:nvPr/>
        </p:nvSpPr>
        <p:spPr>
          <a:xfrm>
            <a:off x="3920810" y="5719044"/>
            <a:ext cx="1323929" cy="7045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On-premises</a:t>
            </a:r>
          </a:p>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environment</a:t>
            </a:r>
          </a:p>
        </p:txBody>
      </p:sp>
      <p:sp>
        <p:nvSpPr>
          <p:cNvPr id="123" name="TextBox 122"/>
          <p:cNvSpPr txBox="1"/>
          <p:nvPr/>
        </p:nvSpPr>
        <p:spPr>
          <a:xfrm>
            <a:off x="9257338" y="5767960"/>
            <a:ext cx="1323929" cy="627565"/>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Cloud environment</a:t>
            </a:r>
          </a:p>
        </p:txBody>
      </p:sp>
      <p:sp>
        <p:nvSpPr>
          <p:cNvPr id="132" name="TextBox 131"/>
          <p:cNvSpPr txBox="1"/>
          <p:nvPr/>
        </p:nvSpPr>
        <p:spPr>
          <a:xfrm>
            <a:off x="10292088" y="4033411"/>
            <a:ext cx="2092564" cy="904821"/>
          </a:xfrm>
          <a:prstGeom prst="rect">
            <a:avLst/>
          </a:prstGeom>
          <a:noFill/>
        </p:spPr>
        <p:txBody>
          <a:bodyPr wrap="square" lIns="182854" tIns="146283" rIns="182854" bIns="146283" rtlCol="0">
            <a:spAutoFit/>
          </a:bodyPr>
          <a:lstStyle/>
          <a:p>
            <a:pPr defTabSz="932681">
              <a:lnSpc>
                <a:spcPct val="90000"/>
              </a:lnSpc>
              <a:spcAft>
                <a:spcPts val="600"/>
              </a:spcAft>
            </a:pPr>
            <a:r>
              <a:rPr lang="en-US" sz="4400" dirty="0">
                <a:solidFill>
                  <a:srgbClr val="0078D7"/>
                </a:solidFill>
                <a:latin typeface="+mj-lt"/>
              </a:rPr>
              <a:t>Rework</a:t>
            </a:r>
          </a:p>
        </p:txBody>
      </p:sp>
      <p:grpSp>
        <p:nvGrpSpPr>
          <p:cNvPr id="107" name="Group 106">
            <a:extLst>
              <a:ext uri="{FF2B5EF4-FFF2-40B4-BE49-F238E27FC236}">
                <a16:creationId xmlns:a16="http://schemas.microsoft.com/office/drawing/2014/main" id="{B301D28A-1363-431A-9391-10FECD120C5B}"/>
              </a:ext>
            </a:extLst>
          </p:cNvPr>
          <p:cNvGrpSpPr/>
          <p:nvPr/>
        </p:nvGrpSpPr>
        <p:grpSpPr>
          <a:xfrm>
            <a:off x="10002967" y="4430424"/>
            <a:ext cx="294817" cy="133638"/>
            <a:chOff x="6002213" y="3425254"/>
            <a:chExt cx="1587625" cy="723258"/>
          </a:xfrm>
          <a:solidFill>
            <a:schemeClr val="accent1"/>
          </a:solidFill>
        </p:grpSpPr>
        <p:sp>
          <p:nvSpPr>
            <p:cNvPr id="124" name="Rectangle 123">
              <a:extLst>
                <a:ext uri="{FF2B5EF4-FFF2-40B4-BE49-F238E27FC236}">
                  <a16:creationId xmlns:a16="http://schemas.microsoft.com/office/drawing/2014/main" id="{49A19813-1B36-4BE8-A3F2-4B68D28BD507}"/>
                </a:ext>
              </a:extLst>
            </p:cNvPr>
            <p:cNvSpPr/>
            <p:nvPr/>
          </p:nvSpPr>
          <p:spPr bwMode="auto">
            <a:xfrm>
              <a:off x="6002213" y="3425254"/>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D96DBD7-2583-4CE7-88AD-013204485822}"/>
                </a:ext>
              </a:extLst>
            </p:cNvPr>
            <p:cNvSpPr/>
            <p:nvPr/>
          </p:nvSpPr>
          <p:spPr bwMode="auto">
            <a:xfrm>
              <a:off x="6002213" y="3932488"/>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626885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6" grpId="0" animBg="1"/>
      <p:bldP spid="122" grpId="0"/>
      <p:bldP spid="123" grpId="0"/>
      <p:bldP spid="1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179"/>
          <p:cNvSpPr/>
          <p:nvPr/>
        </p:nvSpPr>
        <p:spPr bwMode="auto">
          <a:xfrm>
            <a:off x="9047152" y="3596982"/>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179" name="Cloud 178"/>
          <p:cNvSpPr/>
          <p:nvPr/>
        </p:nvSpPr>
        <p:spPr bwMode="auto">
          <a:xfrm>
            <a:off x="6149058" y="3658388"/>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174" name="Cloud 173"/>
          <p:cNvSpPr/>
          <p:nvPr/>
        </p:nvSpPr>
        <p:spPr bwMode="auto">
          <a:xfrm>
            <a:off x="3438178" y="3743230"/>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3" name="Title 2"/>
          <p:cNvSpPr>
            <a:spLocks noGrp="1"/>
          </p:cNvSpPr>
          <p:nvPr>
            <p:ph type="title"/>
          </p:nvPr>
        </p:nvSpPr>
        <p:spPr/>
        <p:txBody>
          <a:bodyPr/>
          <a:lstStyle/>
          <a:p>
            <a:r>
              <a:rPr lang="en-US" dirty="0">
                <a:solidFill>
                  <a:srgbClr val="505050"/>
                </a:solidFill>
              </a:rPr>
              <a:t>DevOps with Azure and Azure Stack Hub</a:t>
            </a:r>
          </a:p>
        </p:txBody>
      </p:sp>
      <p:cxnSp>
        <p:nvCxnSpPr>
          <p:cNvPr id="150" name="Straight Connector 149"/>
          <p:cNvCxnSpPr/>
          <p:nvPr/>
        </p:nvCxnSpPr>
        <p:spPr>
          <a:xfrm>
            <a:off x="187611" y="2506803"/>
            <a:ext cx="1159243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721701" y="1083100"/>
            <a:ext cx="11321539" cy="1197208"/>
          </a:xfrm>
          <a:prstGeom prst="rect">
            <a:avLst/>
          </a:prstGeom>
          <a:noFill/>
        </p:spPr>
        <p:txBody>
          <a:bodyPr wrap="square" lIns="182854" tIns="146283" rIns="182854" bIns="146283" rtlCol="0">
            <a:spAutoFit/>
          </a:bodyPr>
          <a:lstStyle/>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mj-lt"/>
              </a:rPr>
              <a:t>Application infrastructure defined as code: </a:t>
            </a:r>
            <a:r>
              <a:rPr lang="en-US" b="1" dirty="0">
                <a:solidFill>
                  <a:srgbClr val="505050"/>
                </a:solidFill>
                <a:latin typeface="+mj-lt"/>
              </a:rPr>
              <a:t>fewer errors</a:t>
            </a:r>
          </a:p>
          <a:p>
            <a:pPr marL="285731" indent="-285731" defTabSz="932681">
              <a:lnSpc>
                <a:spcPct val="90000"/>
              </a:lnSpc>
              <a:spcAft>
                <a:spcPts val="600"/>
              </a:spcAft>
              <a:buFont typeface="Arial" panose="020B0604020202020204" pitchFamily="34" charset="0"/>
              <a:buChar char="•"/>
            </a:pPr>
            <a:r>
              <a:rPr lang="en-US" dirty="0">
                <a:solidFill>
                  <a:srgbClr val="505050"/>
                </a:solidFill>
                <a:latin typeface="+mj-lt"/>
              </a:rPr>
              <a:t> Insanely fast deployment time: </a:t>
            </a:r>
            <a:r>
              <a:rPr lang="en-US" b="1" dirty="0">
                <a:solidFill>
                  <a:srgbClr val="505050"/>
                </a:solidFill>
                <a:latin typeface="+mj-lt"/>
              </a:rPr>
              <a:t>software delivers more value to end users</a:t>
            </a: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mj-lt"/>
              </a:rPr>
              <a:t>Requirements can freely dictate Azure/Azure Stack Hub: </a:t>
            </a:r>
            <a:r>
              <a:rPr lang="en-US" b="1" dirty="0">
                <a:solidFill>
                  <a:srgbClr val="505050"/>
                </a:solidFill>
                <a:latin typeface="+mj-lt"/>
              </a:rPr>
              <a:t>all apps leverage a DevOps workflow</a:t>
            </a:r>
          </a:p>
        </p:txBody>
      </p:sp>
      <p:sp>
        <p:nvSpPr>
          <p:cNvPr id="99" name="Rectangle 98"/>
          <p:cNvSpPr/>
          <p:nvPr/>
        </p:nvSpPr>
        <p:spPr bwMode="auto">
          <a:xfrm>
            <a:off x="838412" y="3411942"/>
            <a:ext cx="457135" cy="396210"/>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101" name="Straight Connector 100"/>
          <p:cNvCxnSpPr/>
          <p:nvPr/>
        </p:nvCxnSpPr>
        <p:spPr>
          <a:xfrm>
            <a:off x="914602" y="3488132"/>
            <a:ext cx="304756"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14602" y="3564320"/>
            <a:ext cx="304756"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14602" y="3640510"/>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14602" y="3640510"/>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14602" y="3716698"/>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06175" y="3748780"/>
            <a:ext cx="1498952" cy="461494"/>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Software code</a:t>
            </a:r>
          </a:p>
        </p:txBody>
      </p:sp>
      <p:cxnSp>
        <p:nvCxnSpPr>
          <p:cNvPr id="122" name="Straight Arrow Connector 121"/>
          <p:cNvCxnSpPr/>
          <p:nvPr/>
        </p:nvCxnSpPr>
        <p:spPr>
          <a:xfrm>
            <a:off x="1465928" y="3481846"/>
            <a:ext cx="477228" cy="62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2109027" y="3232826"/>
            <a:ext cx="799987" cy="649858"/>
            <a:chOff x="3208337" y="2618712"/>
            <a:chExt cx="990601" cy="842700"/>
          </a:xfrm>
        </p:grpSpPr>
        <p:sp>
          <p:nvSpPr>
            <p:cNvPr id="124" name="Oval 123"/>
            <p:cNvSpPr/>
            <p:nvPr/>
          </p:nvSpPr>
          <p:spPr bwMode="auto">
            <a:xfrm>
              <a:off x="3208337" y="3228312"/>
              <a:ext cx="990600" cy="233100"/>
            </a:xfrm>
            <a:prstGeom prst="ellipse">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25" name="Rectangle 124"/>
            <p:cNvSpPr/>
            <p:nvPr/>
          </p:nvSpPr>
          <p:spPr bwMode="auto">
            <a:xfrm>
              <a:off x="3208338" y="2747212"/>
              <a:ext cx="990600" cy="5857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31" name="Oval 130"/>
            <p:cNvSpPr/>
            <p:nvPr/>
          </p:nvSpPr>
          <p:spPr bwMode="auto">
            <a:xfrm>
              <a:off x="3208337" y="2618712"/>
              <a:ext cx="990600" cy="257000"/>
            </a:xfrm>
            <a:prstGeom prst="ellipse">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32" name="TextBox 131"/>
          <p:cNvSpPr txBox="1"/>
          <p:nvPr/>
        </p:nvSpPr>
        <p:spPr>
          <a:xfrm>
            <a:off x="1987995" y="3808153"/>
            <a:ext cx="1142838" cy="461494"/>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Repository</a:t>
            </a:r>
          </a:p>
        </p:txBody>
      </p:sp>
      <p:sp>
        <p:nvSpPr>
          <p:cNvPr id="143" name="TextBox 142"/>
          <p:cNvSpPr txBox="1"/>
          <p:nvPr/>
        </p:nvSpPr>
        <p:spPr>
          <a:xfrm>
            <a:off x="380616" y="4677876"/>
            <a:ext cx="1424273" cy="7045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Infrastructure </a:t>
            </a:r>
          </a:p>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code</a:t>
            </a:r>
          </a:p>
        </p:txBody>
      </p:sp>
      <p:sp>
        <p:nvSpPr>
          <p:cNvPr id="145" name="Rectangle 144"/>
          <p:cNvSpPr/>
          <p:nvPr/>
        </p:nvSpPr>
        <p:spPr bwMode="auto">
          <a:xfrm>
            <a:off x="852423" y="4351415"/>
            <a:ext cx="457135" cy="396210"/>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148" name="Straight Connector 147"/>
          <p:cNvCxnSpPr/>
          <p:nvPr/>
        </p:nvCxnSpPr>
        <p:spPr>
          <a:xfrm>
            <a:off x="928611" y="4427602"/>
            <a:ext cx="30475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28611" y="4656171"/>
            <a:ext cx="30475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928611" y="4427603"/>
            <a:ext cx="0"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233367" y="4427603"/>
            <a:ext cx="0"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928611" y="4427603"/>
            <a:ext cx="304756"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28611" y="4427603"/>
            <a:ext cx="304756"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1465927" y="4176198"/>
            <a:ext cx="643099" cy="3733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3130835"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3954606" y="3411943"/>
            <a:ext cx="639989" cy="639989"/>
          </a:xfrm>
          <a:prstGeom prst="rect">
            <a:avLst/>
          </a:prstGeom>
          <a:solidFill>
            <a:srgbClr val="00B050"/>
          </a:solidFill>
          <a:ln>
            <a:noFill/>
          </a:ln>
          <a:scene3d>
            <a:camera prst="isometricLeftDown"/>
            <a:lightRig rig="balanced" dir="t"/>
          </a:scene3d>
          <a:sp3d extrusionH="635000" prstMaterial="matte">
            <a:extrusionClr>
              <a:srgbClr val="00B05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1500" b="1" dirty="0">
                <a:solidFill>
                  <a:srgbClr val="FFFFFF"/>
                </a:solidFill>
                <a:latin typeface="Segoe UI" panose="020B0502040204020203" pitchFamily="34" charset="0"/>
                <a:cs typeface="Segoe UI" panose="020B0502040204020203" pitchFamily="34" charset="0"/>
              </a:rPr>
              <a:t>QA</a:t>
            </a:r>
          </a:p>
          <a:p>
            <a:pPr algn="ctr" defTabSz="932681"/>
            <a:r>
              <a:rPr lang="en-US" sz="1500" b="1" dirty="0">
                <a:solidFill>
                  <a:srgbClr val="FFFFFF"/>
                </a:solidFill>
                <a:latin typeface="Segoe UI" panose="020B0502040204020203" pitchFamily="34" charset="0"/>
                <a:cs typeface="Segoe UI" panose="020B0502040204020203" pitchFamily="34" charset="0"/>
              </a:rPr>
              <a:t>App</a:t>
            </a:r>
          </a:p>
        </p:txBody>
      </p:sp>
      <p:sp>
        <p:nvSpPr>
          <p:cNvPr id="159" name="Rectangle 158"/>
          <p:cNvSpPr/>
          <p:nvPr/>
        </p:nvSpPr>
        <p:spPr>
          <a:xfrm>
            <a:off x="3170818" y="2727774"/>
            <a:ext cx="639989" cy="639989"/>
          </a:xfrm>
          <a:prstGeom prst="rect">
            <a:avLst/>
          </a:prstGeom>
          <a:blipFill dpi="0" rotWithShape="1">
            <a:blip r:embed="rId3" cstate="screen">
              <a:grayscl/>
              <a:extLst>
                <a:ext uri="{28A0092B-C50C-407E-A947-70E740481C1C}">
                  <a14:useLocalDpi xmlns:a14="http://schemas.microsoft.com/office/drawing/2010/main"/>
                </a:ext>
              </a:extLst>
            </a:blip>
            <a:srcRect/>
            <a:tile tx="0" ty="0" sx="14000" sy="1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500" b="1">
              <a:solidFill>
                <a:srgbClr val="FFFFFF"/>
              </a:solidFill>
              <a:latin typeface="Segoe UI" panose="020B0502040204020203" pitchFamily="34" charset="0"/>
              <a:cs typeface="Segoe UI" panose="020B0502040204020203" pitchFamily="34" charset="0"/>
            </a:endParaRPr>
          </a:p>
        </p:txBody>
      </p:sp>
      <p:grpSp>
        <p:nvGrpSpPr>
          <p:cNvPr id="11" name="Group 10"/>
          <p:cNvGrpSpPr/>
          <p:nvPr/>
        </p:nvGrpSpPr>
        <p:grpSpPr>
          <a:xfrm>
            <a:off x="4106215" y="4911587"/>
            <a:ext cx="562493" cy="397783"/>
            <a:chOff x="4463477" y="4842462"/>
            <a:chExt cx="1147264" cy="743297"/>
          </a:xfrm>
        </p:grpSpPr>
        <p:grpSp>
          <p:nvGrpSpPr>
            <p:cNvPr id="160" name="Group 159"/>
            <p:cNvGrpSpPr/>
            <p:nvPr/>
          </p:nvGrpSpPr>
          <p:grpSpPr>
            <a:xfrm>
              <a:off x="4474052" y="4842462"/>
              <a:ext cx="457200" cy="323998"/>
              <a:chOff x="1000660" y="2416604"/>
              <a:chExt cx="1075256" cy="914400"/>
            </a:xfrm>
          </p:grpSpPr>
          <p:sp>
            <p:nvSpPr>
              <p:cNvPr id="161" name="Oval 160"/>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162" name="Rectangle 161"/>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163" name="L-Shape 162"/>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grpSp>
          <p:nvGrpSpPr>
            <p:cNvPr id="164" name="Group 163"/>
            <p:cNvGrpSpPr/>
            <p:nvPr/>
          </p:nvGrpSpPr>
          <p:grpSpPr>
            <a:xfrm>
              <a:off x="4463477" y="5261761"/>
              <a:ext cx="457200" cy="323998"/>
              <a:chOff x="1000660" y="2416604"/>
              <a:chExt cx="1075256" cy="914400"/>
            </a:xfrm>
          </p:grpSpPr>
          <p:sp>
            <p:nvSpPr>
              <p:cNvPr id="165" name="Oval 164"/>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166" name="Rectangle 165"/>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167" name="L-Shape 166"/>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sp>
          <p:nvSpPr>
            <p:cNvPr id="168" name="Rectangle 167"/>
            <p:cNvSpPr/>
            <p:nvPr/>
          </p:nvSpPr>
          <p:spPr bwMode="auto">
            <a:xfrm>
              <a:off x="5052986" y="5060568"/>
              <a:ext cx="557755" cy="8541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69" name="Rectangle 168"/>
            <p:cNvSpPr/>
            <p:nvPr/>
          </p:nvSpPr>
          <p:spPr bwMode="auto">
            <a:xfrm>
              <a:off x="5052986" y="5272290"/>
              <a:ext cx="557755" cy="8541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71" name="Rectangle 170"/>
          <p:cNvSpPr/>
          <p:nvPr/>
        </p:nvSpPr>
        <p:spPr>
          <a:xfrm>
            <a:off x="6946082" y="3387971"/>
            <a:ext cx="746243" cy="639989"/>
          </a:xfrm>
          <a:prstGeom prst="rect">
            <a:avLst/>
          </a:prstGeom>
          <a:solidFill>
            <a:srgbClr val="00BCF2"/>
          </a:solidFill>
          <a:ln>
            <a:solidFill>
              <a:srgbClr val="00BCF2"/>
            </a:solid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Staging</a:t>
            </a:r>
          </a:p>
          <a:p>
            <a:pPr algn="ctr" defTabSz="932681"/>
            <a:r>
              <a:rPr lang="en-US" sz="1599" b="1" dirty="0">
                <a:solidFill>
                  <a:srgbClr val="FFFFFF"/>
                </a:solidFill>
                <a:latin typeface="Segoe UI" panose="020B0502040204020203" pitchFamily="34" charset="0"/>
                <a:cs typeface="Segoe UI" panose="020B0502040204020203" pitchFamily="34" charset="0"/>
              </a:rPr>
              <a:t>App</a:t>
            </a:r>
          </a:p>
        </p:txBody>
      </p:sp>
      <p:sp>
        <p:nvSpPr>
          <p:cNvPr id="172" name="Rectangle 171"/>
          <p:cNvSpPr/>
          <p:nvPr/>
        </p:nvSpPr>
        <p:spPr>
          <a:xfrm>
            <a:off x="9874241" y="3362400"/>
            <a:ext cx="639989" cy="639989"/>
          </a:xfrm>
          <a:prstGeom prst="rect">
            <a:avLst/>
          </a:prstGeom>
          <a:solidFill>
            <a:srgbClr val="D63F27"/>
          </a:solidFill>
          <a:ln>
            <a:no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Prod.</a:t>
            </a:r>
          </a:p>
          <a:p>
            <a:pPr algn="ctr" defTabSz="932681"/>
            <a:r>
              <a:rPr lang="en-US" sz="1428" b="1" dirty="0">
                <a:solidFill>
                  <a:srgbClr val="FFFFFF"/>
                </a:solidFill>
                <a:latin typeface="Segoe UI" panose="020B0502040204020203" pitchFamily="34" charset="0"/>
                <a:cs typeface="Segoe UI" panose="020B0502040204020203" pitchFamily="34" charset="0"/>
              </a:rPr>
              <a:t>App</a:t>
            </a:r>
            <a:endParaRPr lang="en-US" sz="1599" b="1" dirty="0">
              <a:solidFill>
                <a:srgbClr val="FFFFFF"/>
              </a:solidFill>
              <a:latin typeface="Segoe UI" panose="020B0502040204020203" pitchFamily="34" charset="0"/>
              <a:cs typeface="Segoe UI" panose="020B0502040204020203" pitchFamily="34" charset="0"/>
            </a:endParaRPr>
          </a:p>
        </p:txBody>
      </p:sp>
      <p:grpSp>
        <p:nvGrpSpPr>
          <p:cNvPr id="175" name="Group 174"/>
          <p:cNvGrpSpPr/>
          <p:nvPr/>
        </p:nvGrpSpPr>
        <p:grpSpPr>
          <a:xfrm>
            <a:off x="733109" y="2476471"/>
            <a:ext cx="667742" cy="616413"/>
            <a:chOff x="2045200" y="2151142"/>
            <a:chExt cx="644773" cy="722864"/>
          </a:xfrm>
        </p:grpSpPr>
        <p:sp>
          <p:nvSpPr>
            <p:cNvPr id="176" name="Circular Arrow 175"/>
            <p:cNvSpPr/>
            <p:nvPr/>
          </p:nvSpPr>
          <p:spPr bwMode="auto">
            <a:xfrm>
              <a:off x="2045668" y="2151142"/>
              <a:ext cx="644305" cy="695648"/>
            </a:xfrm>
            <a:prstGeom prst="circularArrow">
              <a:avLst>
                <a:gd name="adj1" fmla="val 12500"/>
                <a:gd name="adj2" fmla="val 1142319"/>
                <a:gd name="adj3" fmla="val 20457681"/>
                <a:gd name="adj4" fmla="val 10800000"/>
                <a:gd name="adj5" fmla="val 24308"/>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77" name="Circular Arrow 176"/>
            <p:cNvSpPr/>
            <p:nvPr/>
          </p:nvSpPr>
          <p:spPr bwMode="auto">
            <a:xfrm rot="10800000">
              <a:off x="2045200" y="2178358"/>
              <a:ext cx="644305" cy="695648"/>
            </a:xfrm>
            <a:prstGeom prst="circularArrow">
              <a:avLst>
                <a:gd name="adj1" fmla="val 12500"/>
                <a:gd name="adj2" fmla="val 1142319"/>
                <a:gd name="adj3" fmla="val 20457681"/>
                <a:gd name="adj4" fmla="val 10800000"/>
                <a:gd name="adj5" fmla="val 24308"/>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81" name="TextBox 180"/>
          <p:cNvSpPr txBox="1"/>
          <p:nvPr/>
        </p:nvSpPr>
        <p:spPr>
          <a:xfrm>
            <a:off x="4561486" y="4785906"/>
            <a:ext cx="1142838" cy="627565"/>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Continuous Integration</a:t>
            </a:r>
          </a:p>
        </p:txBody>
      </p:sp>
      <p:pic>
        <p:nvPicPr>
          <p:cNvPr id="74" name="Picture 7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993" y="5411326"/>
            <a:ext cx="1548266" cy="1548266"/>
          </a:xfrm>
          <a:prstGeom prst="rect">
            <a:avLst/>
          </a:prstGeom>
        </p:spPr>
      </p:pic>
      <p:sp>
        <p:nvSpPr>
          <p:cNvPr id="76" name="TextBox 75"/>
          <p:cNvSpPr txBox="1"/>
          <p:nvPr/>
        </p:nvSpPr>
        <p:spPr>
          <a:xfrm>
            <a:off x="7586031" y="5996286"/>
            <a:ext cx="1142838"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pic>
        <p:nvPicPr>
          <p:cNvPr id="77" name="Picture 7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9331" y="5394755"/>
            <a:ext cx="1548266" cy="1548266"/>
          </a:xfrm>
          <a:prstGeom prst="rect">
            <a:avLst/>
          </a:prstGeom>
        </p:spPr>
      </p:pic>
      <p:sp>
        <p:nvSpPr>
          <p:cNvPr id="78" name="TextBox 77"/>
          <p:cNvSpPr txBox="1"/>
          <p:nvPr/>
        </p:nvSpPr>
        <p:spPr>
          <a:xfrm>
            <a:off x="10342368" y="5979713"/>
            <a:ext cx="990459"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8749" y="5411326"/>
            <a:ext cx="1548266" cy="1548266"/>
          </a:xfrm>
          <a:prstGeom prst="rect">
            <a:avLst/>
          </a:prstGeom>
        </p:spPr>
      </p:pic>
      <p:sp>
        <p:nvSpPr>
          <p:cNvPr id="100" name="TextBox 99"/>
          <p:cNvSpPr txBox="1"/>
          <p:nvPr/>
        </p:nvSpPr>
        <p:spPr>
          <a:xfrm>
            <a:off x="4721785" y="5996286"/>
            <a:ext cx="1142838"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grpSp>
        <p:nvGrpSpPr>
          <p:cNvPr id="111" name="Group 110"/>
          <p:cNvGrpSpPr/>
          <p:nvPr/>
        </p:nvGrpSpPr>
        <p:grpSpPr>
          <a:xfrm>
            <a:off x="3028205" y="5134118"/>
            <a:ext cx="7706885" cy="572422"/>
            <a:chOff x="4166503" y="5173662"/>
            <a:chExt cx="3895549" cy="572504"/>
          </a:xfrm>
        </p:grpSpPr>
        <p:cxnSp>
          <p:nvCxnSpPr>
            <p:cNvPr id="112" name="Straight Connector 111"/>
            <p:cNvCxnSpPr/>
            <p:nvPr/>
          </p:nvCxnSpPr>
          <p:spPr>
            <a:xfrm>
              <a:off x="6544853" y="5445326"/>
              <a:ext cx="151719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730743" y="5173662"/>
              <a:ext cx="823433" cy="572504"/>
            </a:xfrm>
            <a:prstGeom prst="rect">
              <a:avLst/>
            </a:prstGeom>
            <a:noFill/>
          </p:spPr>
          <p:txBody>
            <a:bodyPr wrap="square" lIns="182854" tIns="146283" rIns="182854" bIns="146283" rtlCol="0">
              <a:spAutoFit/>
            </a:bodyPr>
            <a:lstStyle/>
            <a:p>
              <a:pPr defTabSz="932681">
                <a:lnSpc>
                  <a:spcPct val="90000"/>
                </a:lnSpc>
                <a:spcAft>
                  <a:spcPts val="600"/>
                </a:spcAft>
              </a:pPr>
              <a:r>
                <a:rPr lang="en-US" sz="2000" dirty="0">
                  <a:gradFill>
                    <a:gsLst>
                      <a:gs pos="2917">
                        <a:srgbClr val="505050"/>
                      </a:gs>
                      <a:gs pos="30000">
                        <a:srgbClr val="505050"/>
                      </a:gs>
                    </a:gsLst>
                    <a:lin ang="5400000" scaled="0"/>
                  </a:gradFill>
                  <a:latin typeface="Segoe UI"/>
                </a:rPr>
                <a:t>OR / AND</a:t>
              </a:r>
            </a:p>
          </p:txBody>
        </p:sp>
        <p:cxnSp>
          <p:nvCxnSpPr>
            <p:cNvPr id="114" name="Straight Connector 113"/>
            <p:cNvCxnSpPr/>
            <p:nvPr/>
          </p:nvCxnSpPr>
          <p:spPr>
            <a:xfrm>
              <a:off x="4166503" y="5445326"/>
              <a:ext cx="15019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p:cNvCxnSpPr/>
          <p:nvPr/>
        </p:nvCxnSpPr>
        <p:spPr>
          <a:xfrm>
            <a:off x="5531950"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8361449"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380616" y="3040127"/>
            <a:ext cx="1342735" cy="2269242"/>
          </a:xfrm>
          <a:prstGeom prst="rect">
            <a:avLst/>
          </a:prstGeom>
          <a:noFill/>
          <a:ln w="38100">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9836518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431" y="2935608"/>
            <a:ext cx="3029579"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65</a:t>
            </a:r>
            <a:endParaRPr lang="en-US" sz="4482" b="1" dirty="0">
              <a:solidFill>
                <a:srgbClr val="FFFFFF"/>
              </a:solidFill>
              <a:latin typeface="Segoe UI"/>
              <a:ea typeface="Calibri" panose="020F0502020204030204" pitchFamily="34" charset="0"/>
              <a:cs typeface="Times New Roman" panose="02020603050405020304" pitchFamily="18" charset="0"/>
            </a:endParaRPr>
          </a:p>
          <a:p>
            <a:pPr algn="ctr" defTabSz="931313">
              <a:lnSpc>
                <a:spcPct val="80000"/>
              </a:lnSpc>
            </a:pP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5" name="Rectangle 4"/>
          <p:cNvSpPr/>
          <p:nvPr/>
        </p:nvSpPr>
        <p:spPr>
          <a:xfrm>
            <a:off x="6561708" y="2935608"/>
            <a:ext cx="3009041"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90</a:t>
            </a:r>
          </a:p>
          <a:p>
            <a:pPr algn="ctr" defTabSz="931313">
              <a:lnSpc>
                <a:spcPct val="80000"/>
              </a:lnSpc>
            </a:pP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797699" y="2935608"/>
            <a:ext cx="2374188"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48</a:t>
            </a:r>
          </a:p>
          <a:p>
            <a:pPr algn="ctr" defTabSz="931313">
              <a:lnSpc>
                <a:spcPct val="80000"/>
              </a:lnSpc>
            </a:pPr>
            <a:r>
              <a:rPr lang="en-US" sz="2400" spc="-101"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7917" y="5646798"/>
            <a:ext cx="2135104" cy="45707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031" y="2233071"/>
            <a:ext cx="1637376" cy="42244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2247" y="460198"/>
            <a:ext cx="1627871" cy="459062"/>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77363" y="6075684"/>
            <a:ext cx="1615491" cy="659120"/>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2409" y="1629639"/>
            <a:ext cx="1857397" cy="360337"/>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6436" y="4685845"/>
            <a:ext cx="1606771" cy="401693"/>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9840" y="5116004"/>
            <a:ext cx="1882534" cy="387801"/>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63090" y="5768197"/>
            <a:ext cx="1289948" cy="312168"/>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84410" y="1838045"/>
            <a:ext cx="1403028" cy="325503"/>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13804" y="882360"/>
            <a:ext cx="1610580" cy="45921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658861" y="952609"/>
            <a:ext cx="2323118" cy="564838"/>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593210" y="6080365"/>
            <a:ext cx="2190129" cy="952230"/>
          </a:xfrm>
          <a:prstGeom prst="rect">
            <a:avLst/>
          </a:prstGeom>
        </p:spPr>
      </p:pic>
      <p:pic>
        <p:nvPicPr>
          <p:cNvPr id="19" name="Picture 18"/>
          <p:cNvPicPr>
            <a:picLocks noChangeAspect="1"/>
          </p:cNvPicPr>
          <p:nvPr/>
        </p:nvPicPr>
        <p:blipFill>
          <a:blip r:embed="rId15"/>
          <a:stretch>
            <a:fillRect/>
          </a:stretch>
        </p:blipFill>
        <p:spPr>
          <a:xfrm>
            <a:off x="10374100" y="1031140"/>
            <a:ext cx="1645016" cy="571283"/>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215427" y="6382508"/>
            <a:ext cx="1695737" cy="319949"/>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488666" y="5469236"/>
            <a:ext cx="2193938" cy="428085"/>
          </a:xfrm>
          <a:prstGeom prst="rect">
            <a:avLst/>
          </a:prstGeom>
        </p:spPr>
      </p:pic>
      <p:pic>
        <p:nvPicPr>
          <p:cNvPr id="22" name="Picture 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218573" y="6482897"/>
            <a:ext cx="1147348" cy="351677"/>
          </a:xfrm>
          <a:prstGeom prst="rect">
            <a:avLst/>
          </a:prstGeom>
        </p:spPr>
      </p:pic>
      <p:pic>
        <p:nvPicPr>
          <p:cNvPr id="23" name="Picture 2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18307" y="1949900"/>
            <a:ext cx="1917504" cy="443831"/>
          </a:xfrm>
          <a:prstGeom prst="rect">
            <a:avLst/>
          </a:prstGeom>
        </p:spPr>
      </p:pic>
      <p:pic>
        <p:nvPicPr>
          <p:cNvPr id="24" name="Picture 2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48057" y="972034"/>
            <a:ext cx="735738" cy="294295"/>
          </a:xfrm>
          <a:prstGeom prst="rect">
            <a:avLst/>
          </a:prstGeom>
        </p:spPr>
      </p:pic>
      <p:pic>
        <p:nvPicPr>
          <p:cNvPr id="25" name="Picture 2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4814" y="351365"/>
            <a:ext cx="1188383" cy="320862"/>
          </a:xfrm>
          <a:prstGeom prst="rect">
            <a:avLst/>
          </a:prstGeom>
        </p:spPr>
      </p:pic>
      <p:pic>
        <p:nvPicPr>
          <p:cNvPr id="26" name="Picture 2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130956" y="198853"/>
            <a:ext cx="1279797" cy="639898"/>
          </a:xfrm>
          <a:prstGeom prst="rect">
            <a:avLst/>
          </a:prstGeom>
        </p:spPr>
      </p:pic>
      <p:pic>
        <p:nvPicPr>
          <p:cNvPr id="27" name="Picture 2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598046" y="4785112"/>
            <a:ext cx="1279797" cy="661783"/>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057074" y="191458"/>
            <a:ext cx="1396604" cy="502778"/>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905585" y="227093"/>
            <a:ext cx="1554038" cy="466211"/>
          </a:xfrm>
          <a:prstGeom prst="rect">
            <a:avLst/>
          </a:prstGeom>
        </p:spPr>
      </p:pic>
      <p:pic>
        <p:nvPicPr>
          <p:cNvPr id="30" name="Picture 2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833143" y="5166080"/>
            <a:ext cx="2102524" cy="328520"/>
          </a:xfrm>
          <a:prstGeom prst="rect">
            <a:avLst/>
          </a:prstGeom>
        </p:spPr>
      </p:pic>
      <p:pic>
        <p:nvPicPr>
          <p:cNvPr id="34" name="Picture 3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547639" y="4424162"/>
            <a:ext cx="1789799" cy="338273"/>
          </a:xfrm>
          <a:prstGeom prst="rect">
            <a:avLst/>
          </a:prstGeom>
        </p:spPr>
      </p:pic>
      <p:pic>
        <p:nvPicPr>
          <p:cNvPr id="35" name="Picture 3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833032" y="5951194"/>
            <a:ext cx="1084885" cy="461248"/>
          </a:xfrm>
          <a:prstGeom prst="rect">
            <a:avLst/>
          </a:prstGeom>
        </p:spPr>
      </p:pic>
      <p:pic>
        <p:nvPicPr>
          <p:cNvPr id="36" name="Picture 35"/>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465886" y="1732129"/>
            <a:ext cx="2133352" cy="685873"/>
          </a:xfrm>
          <a:prstGeom prst="rect">
            <a:avLst/>
          </a:prstGeom>
        </p:spPr>
      </p:pic>
      <p:pic>
        <p:nvPicPr>
          <p:cNvPr id="37" name="Picture 36"/>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2933159" y="1112086"/>
            <a:ext cx="1642086" cy="511005"/>
          </a:xfrm>
          <a:prstGeom prst="rect">
            <a:avLst/>
          </a:prstGeom>
        </p:spPr>
      </p:pic>
      <p:pic>
        <p:nvPicPr>
          <p:cNvPr id="38" name="Picture 37"/>
          <p:cNvPicPr>
            <a:picLocks noChangeAspect="1"/>
          </p:cNvPicPr>
          <p:nvPr/>
        </p:nvPicPr>
        <p:blipFill rotWithShape="1">
          <a:blip r:embed="rId31" cstate="screen">
            <a:extLst>
              <a:ext uri="{28A0092B-C50C-407E-A947-70E740481C1C}">
                <a14:useLocalDpi xmlns:a14="http://schemas.microsoft.com/office/drawing/2010/main"/>
              </a:ext>
            </a:extLst>
          </a:blip>
          <a:srcRect t="15361"/>
          <a:stretch/>
        </p:blipFill>
        <p:spPr>
          <a:xfrm>
            <a:off x="9555209" y="197772"/>
            <a:ext cx="2463906" cy="541605"/>
          </a:xfrm>
          <a:prstGeom prst="rect">
            <a:avLst/>
          </a:prstGeom>
        </p:spPr>
      </p:pic>
      <p:pic>
        <p:nvPicPr>
          <p:cNvPr id="39" name="Picture 38"/>
          <p:cNvPicPr>
            <a:picLocks noChangeAspect="1"/>
          </p:cNvPicPr>
          <p:nvPr/>
        </p:nvPicPr>
        <p:blipFill>
          <a:blip r:embed="rId32"/>
          <a:stretch>
            <a:fillRect/>
          </a:stretch>
        </p:blipFill>
        <p:spPr>
          <a:xfrm>
            <a:off x="8985469" y="1517447"/>
            <a:ext cx="914140" cy="663841"/>
          </a:xfrm>
          <a:prstGeom prst="rect">
            <a:avLst/>
          </a:prstGeom>
        </p:spPr>
      </p:pic>
      <p:pic>
        <p:nvPicPr>
          <p:cNvPr id="40" name="Picture 39"/>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787162" y="4471679"/>
            <a:ext cx="1588827" cy="411496"/>
          </a:xfrm>
          <a:prstGeom prst="rect">
            <a:avLst/>
          </a:prstGeom>
        </p:spPr>
      </p:pic>
      <p:pic>
        <p:nvPicPr>
          <p:cNvPr id="41" name="Picture 4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831545" y="5758883"/>
            <a:ext cx="983468" cy="1075691"/>
          </a:xfrm>
          <a:prstGeom prst="rect">
            <a:avLst/>
          </a:prstGeom>
        </p:spPr>
      </p:pic>
      <p:pic>
        <p:nvPicPr>
          <p:cNvPr id="42" name="Picture 41"/>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28174" y="4999709"/>
            <a:ext cx="1736867" cy="915881"/>
          </a:xfrm>
          <a:prstGeom prst="rect">
            <a:avLst/>
          </a:prstGeom>
        </p:spPr>
      </p:pic>
      <p:pic>
        <p:nvPicPr>
          <p:cNvPr id="43" name="Picture 42"/>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414675" y="1024901"/>
            <a:ext cx="1656440" cy="308098"/>
          </a:xfrm>
          <a:prstGeom prst="rect">
            <a:avLst/>
          </a:prstGeom>
        </p:spPr>
      </p:pic>
      <p:pic>
        <p:nvPicPr>
          <p:cNvPr id="44" name="Picture 43"/>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6827589" y="1812623"/>
            <a:ext cx="2011109" cy="324112"/>
          </a:xfrm>
          <a:prstGeom prst="rect">
            <a:avLst/>
          </a:prstGeom>
        </p:spPr>
      </p:pic>
      <p:pic>
        <p:nvPicPr>
          <p:cNvPr id="45" name="Picture 44"/>
          <p:cNvPicPr>
            <a:picLocks noChangeAspect="1"/>
          </p:cNvPicPr>
          <p:nvPr/>
        </p:nvPicPr>
        <p:blipFill>
          <a:blip r:embed="rId38"/>
          <a:stretch>
            <a:fillRect/>
          </a:stretch>
        </p:blipFill>
        <p:spPr>
          <a:xfrm>
            <a:off x="339521" y="5849741"/>
            <a:ext cx="1297373" cy="644658"/>
          </a:xfrm>
          <a:prstGeom prst="rect">
            <a:avLst/>
          </a:prstGeom>
        </p:spPr>
      </p:pic>
      <p:pic>
        <p:nvPicPr>
          <p:cNvPr id="46" name="Picture 45"/>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4216820" y="4929429"/>
            <a:ext cx="1419977" cy="252771"/>
          </a:xfrm>
          <a:prstGeom prst="rect">
            <a:avLst/>
          </a:prstGeom>
        </p:spPr>
      </p:pic>
      <p:grpSp>
        <p:nvGrpSpPr>
          <p:cNvPr id="31" name="Group 30"/>
          <p:cNvGrpSpPr/>
          <p:nvPr/>
        </p:nvGrpSpPr>
        <p:grpSpPr>
          <a:xfrm>
            <a:off x="274025" y="4275988"/>
            <a:ext cx="1999697" cy="540209"/>
            <a:chOff x="3410097" y="7695335"/>
            <a:chExt cx="2126767" cy="644774"/>
          </a:xfrm>
        </p:grpSpPr>
        <p:pic>
          <p:nvPicPr>
            <p:cNvPr id="32" name="Picture 31"/>
            <p:cNvPicPr>
              <a:picLocks noChangeAspect="1"/>
            </p:cNvPicPr>
            <p:nvPr/>
          </p:nvPicPr>
          <p:blipFill rotWithShape="1">
            <a:blip r:embed="rId40" cstate="screen">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41" cstate="screen">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sp>
        <p:nvSpPr>
          <p:cNvPr id="47" name="Rectangle 46">
            <a:extLst>
              <a:ext uri="{FF2B5EF4-FFF2-40B4-BE49-F238E27FC236}">
                <a16:creationId xmlns:a16="http://schemas.microsoft.com/office/drawing/2014/main" id="{487A2993-7237-47A4-9943-9C64089A8403}"/>
              </a:ext>
            </a:extLst>
          </p:cNvPr>
          <p:cNvSpPr/>
          <p:nvPr/>
        </p:nvSpPr>
        <p:spPr>
          <a:xfrm>
            <a:off x="1660194" y="3070589"/>
            <a:ext cx="9143962" cy="652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3600" dirty="0">
                <a:solidFill>
                  <a:srgbClr val="0078D7"/>
                </a:solidFill>
                <a:latin typeface="Segoe UI Light" panose="020B0502040204020203" pitchFamily="34" charset="0"/>
                <a:cs typeface="Segoe UI Light" panose="020B0502040204020203" pitchFamily="34" charset="0"/>
              </a:rPr>
              <a:t>What should I be using? </a:t>
            </a:r>
            <a:r>
              <a:rPr lang="en-US" sz="3600" b="1" dirty="0">
                <a:solidFill>
                  <a:srgbClr val="0078D7"/>
                </a:solidFill>
                <a:cs typeface="Segoe UI Light" panose="020B0502040204020203" pitchFamily="34" charset="0"/>
              </a:rPr>
              <a:t>And for what?</a:t>
            </a:r>
          </a:p>
        </p:txBody>
      </p:sp>
    </p:spTree>
    <p:extLst>
      <p:ext uri="{BB962C8B-B14F-4D97-AF65-F5344CB8AC3E}">
        <p14:creationId xmlns:p14="http://schemas.microsoft.com/office/powerpoint/2010/main" val="308617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50"/>
                                        <p:tgtEl>
                                          <p:spTgt spid="18"/>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50"/>
                                        <p:tgtEl>
                                          <p:spTgt spid="1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250"/>
                                        <p:tgtEl>
                                          <p:spTgt spid="21"/>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50"/>
                                        <p:tgtEl>
                                          <p:spTgt spid="2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250"/>
                                        <p:tgtEl>
                                          <p:spTgt spid="24"/>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50"/>
                                        <p:tgtEl>
                                          <p:spTgt spid="2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250"/>
                                        <p:tgtEl>
                                          <p:spTgt spid="26"/>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250"/>
                                        <p:tgtEl>
                                          <p:spTgt spid="27"/>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250"/>
                                        <p:tgtEl>
                                          <p:spTgt spid="28"/>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250"/>
                                        <p:tgtEl>
                                          <p:spTgt spid="29"/>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250"/>
                                        <p:tgtEl>
                                          <p:spTgt spid="31"/>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250"/>
                                        <p:tgtEl>
                                          <p:spTgt spid="35"/>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250"/>
                                        <p:tgtEl>
                                          <p:spTgt spid="36"/>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250"/>
                                        <p:tgtEl>
                                          <p:spTgt spid="37"/>
                                        </p:tgtEl>
                                      </p:cBhvr>
                                    </p:animEffect>
                                  </p:childTnLst>
                                </p:cTn>
                              </p:par>
                            </p:childTnLst>
                          </p:cTn>
                        </p:par>
                        <p:par>
                          <p:cTn id="120" fill="hold">
                            <p:stCondLst>
                              <p:cond delay="7250"/>
                            </p:stCondLst>
                            <p:childTnLst>
                              <p:par>
                                <p:cTn id="121" presetID="10" presetClass="entr" presetSubtype="0"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250"/>
                                        <p:tgtEl>
                                          <p:spTgt spid="38"/>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250"/>
                                        <p:tgtEl>
                                          <p:spTgt spid="39"/>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250"/>
                                        <p:tgtEl>
                                          <p:spTgt spid="40"/>
                                        </p:tgtEl>
                                      </p:cBhvr>
                                    </p:animEffect>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fade">
                                      <p:cBhvr>
                                        <p:cTn id="135" dur="250"/>
                                        <p:tgtEl>
                                          <p:spTgt spid="41"/>
                                        </p:tgtEl>
                                      </p:cBhvr>
                                    </p:animEffect>
                                  </p:childTnLst>
                                </p:cTn>
                              </p:par>
                            </p:childTnLst>
                          </p:cTn>
                        </p:par>
                        <p:par>
                          <p:cTn id="136" fill="hold">
                            <p:stCondLst>
                              <p:cond delay="8250"/>
                            </p:stCondLst>
                            <p:childTnLst>
                              <p:par>
                                <p:cTn id="137" presetID="10" presetClass="entr" presetSubtype="0" fill="hold" nodeType="after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fade">
                                      <p:cBhvr>
                                        <p:cTn id="139" dur="250"/>
                                        <p:tgtEl>
                                          <p:spTgt spid="42"/>
                                        </p:tgtEl>
                                      </p:cBhvr>
                                    </p:animEffect>
                                  </p:childTnLst>
                                </p:cTn>
                              </p:par>
                            </p:childTnLst>
                          </p:cTn>
                        </p:par>
                        <p:par>
                          <p:cTn id="140" fill="hold">
                            <p:stCondLst>
                              <p:cond delay="8500"/>
                            </p:stCondLst>
                            <p:childTnLst>
                              <p:par>
                                <p:cTn id="141" presetID="10" presetClass="entr" presetSubtype="0" fill="hold" nodeType="after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250"/>
                                        <p:tgtEl>
                                          <p:spTgt spid="43"/>
                                        </p:tgtEl>
                                      </p:cBhvr>
                                    </p:animEffect>
                                  </p:childTnLst>
                                </p:cTn>
                              </p:par>
                            </p:childTnLst>
                          </p:cTn>
                        </p:par>
                        <p:par>
                          <p:cTn id="144" fill="hold">
                            <p:stCondLst>
                              <p:cond delay="8750"/>
                            </p:stCondLst>
                            <p:childTnLst>
                              <p:par>
                                <p:cTn id="145" presetID="10" presetClass="entr" presetSubtype="0" fill="hold" nodeType="after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250"/>
                                        <p:tgtEl>
                                          <p:spTgt spid="44"/>
                                        </p:tgtEl>
                                      </p:cBhvr>
                                    </p:animEffect>
                                  </p:childTnLst>
                                </p:cTn>
                              </p:par>
                            </p:childTnLst>
                          </p:cTn>
                        </p:par>
                        <p:par>
                          <p:cTn id="148" fill="hold">
                            <p:stCondLst>
                              <p:cond delay="9000"/>
                            </p:stCondLst>
                            <p:childTnLst>
                              <p:par>
                                <p:cTn id="149" presetID="10" presetClass="entr" presetSubtype="0" fill="hold" nodeType="after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250"/>
                                        <p:tgtEl>
                                          <p:spTgt spid="45"/>
                                        </p:tgtEl>
                                      </p:cBhvr>
                                    </p:animEffect>
                                  </p:childTnLst>
                                </p:cTn>
                              </p:par>
                            </p:childTnLst>
                          </p:cTn>
                        </p:par>
                        <p:par>
                          <p:cTn id="152" fill="hold">
                            <p:stCondLst>
                              <p:cond delay="9250"/>
                            </p:stCondLst>
                            <p:childTnLst>
                              <p:par>
                                <p:cTn id="153" presetID="10" presetClass="entr" presetSubtype="0" fill="hold" nodeType="after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25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ounded Rectangle 96"/>
          <p:cNvSpPr/>
          <p:nvPr/>
        </p:nvSpPr>
        <p:spPr bwMode="auto">
          <a:xfrm>
            <a:off x="459273" y="3126001"/>
            <a:ext cx="3095424" cy="281491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Develop</a:t>
            </a:r>
          </a:p>
        </p:txBody>
      </p:sp>
      <p:sp>
        <p:nvSpPr>
          <p:cNvPr id="103" name="Rounded Rectangle 102"/>
          <p:cNvSpPr/>
          <p:nvPr/>
        </p:nvSpPr>
        <p:spPr bwMode="auto">
          <a:xfrm>
            <a:off x="3626685" y="3345387"/>
            <a:ext cx="2051555" cy="259789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4"/>
            <a:ext cx="2048945" cy="2059606"/>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7"/>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2" y="1212238"/>
            <a:ext cx="2051555" cy="472867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5" y="6016827"/>
            <a:ext cx="11608772" cy="84013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6326" y="205037"/>
            <a:ext cx="11886191" cy="917314"/>
          </a:xfrm>
        </p:spPr>
        <p:txBody>
          <a:bodyPr/>
          <a:lstStyle/>
          <a:p>
            <a:r>
              <a:rPr lang="en-US" sz="4800" dirty="0">
                <a:solidFill>
                  <a:srgbClr val="505050"/>
                </a:solidFill>
              </a:rPr>
              <a:t>Tool categories</a:t>
            </a:r>
          </a:p>
        </p:txBody>
      </p:sp>
      <p:sp>
        <p:nvSpPr>
          <p:cNvPr id="7" name="TextBox 6"/>
          <p:cNvSpPr txBox="1"/>
          <p:nvPr/>
        </p:nvSpPr>
        <p:spPr>
          <a:xfrm>
            <a:off x="577942" y="3054049"/>
            <a:ext cx="2882208" cy="499052"/>
          </a:xfrm>
          <a:prstGeom prst="rect">
            <a:avLst/>
          </a:prstGeom>
          <a:noFill/>
        </p:spPr>
        <p:txBody>
          <a:bodyPr wrap="square" lIns="186495" tIns="149196" rIns="186495" bIns="149196" rtlCol="0">
            <a:spAutoFit/>
          </a:bodyPr>
          <a:lstStyle/>
          <a:p>
            <a:pPr algn="ctr" defTabSz="932536" eaLnBrk="0" fontAlgn="base" hangingPunct="0">
              <a:lnSpc>
                <a:spcPct val="90000"/>
              </a:lnSpc>
              <a:spcBef>
                <a:spcPct val="0"/>
              </a:spcBef>
              <a:spcAft>
                <a:spcPts val="612"/>
              </a:spcAft>
              <a:defRPr/>
            </a:pPr>
            <a:r>
              <a:rPr lang="en-US" sz="1428" kern="0" dirty="0">
                <a:solidFill>
                  <a:srgbClr val="505050"/>
                </a:solidFill>
                <a:latin typeface="Calibri" panose="020F0502020204030204" pitchFamily="34" charset="0"/>
              </a:rPr>
              <a:t>Developer Workstations</a:t>
            </a:r>
          </a:p>
        </p:txBody>
      </p:sp>
      <p:cxnSp>
        <p:nvCxnSpPr>
          <p:cNvPr id="15" name="Straight Connector 14"/>
          <p:cNvCxnSpPr/>
          <p:nvPr/>
        </p:nvCxnSpPr>
        <p:spPr>
          <a:xfrm>
            <a:off x="644225" y="6588779"/>
            <a:ext cx="11238872"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223" y="5650080"/>
            <a:ext cx="2764838"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453"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453" y="2973046"/>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9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852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1" name="Group 260"/>
          <p:cNvGrpSpPr/>
          <p:nvPr/>
        </p:nvGrpSpPr>
        <p:grpSpPr>
          <a:xfrm>
            <a:off x="459272" y="1195901"/>
            <a:ext cx="3093997" cy="1854188"/>
            <a:chOff x="452660" y="-233218"/>
            <a:chExt cx="3034067" cy="2116533"/>
          </a:xfrm>
        </p:grpSpPr>
        <p:sp>
          <p:nvSpPr>
            <p:cNvPr id="262"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grpSp>
          <p:nvGrpSpPr>
            <p:cNvPr id="263" name="Group 262"/>
            <p:cNvGrpSpPr/>
            <p:nvPr/>
          </p:nvGrpSpPr>
          <p:grpSpPr>
            <a:xfrm>
              <a:off x="555380" y="-166667"/>
              <a:ext cx="2851716" cy="1945596"/>
              <a:chOff x="555380" y="1416602"/>
              <a:chExt cx="2851716" cy="1945596"/>
            </a:xfrm>
          </p:grpSpPr>
          <p:sp>
            <p:nvSpPr>
              <p:cNvPr id="264"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5"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6"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7"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1"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3"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5"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8"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9"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0"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1"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2"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3"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4"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5"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6"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7"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8"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9"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0"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1"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2"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3"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2"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3"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4"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5"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6"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7"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8"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9"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0"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1"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2"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7"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8"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9"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0"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1"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2"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3"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4"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5"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6"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7"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8"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9"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0"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1"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2"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3"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4"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5"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6"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7"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8"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9"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0"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1"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2"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3"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4"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5"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6"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7"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8"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9"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0"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1"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2"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3"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4"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5"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6"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7"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8"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9"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0"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1"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2"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3"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4"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5"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6"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7"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8"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9"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0"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1"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2"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3"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4"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5"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6"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7"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8"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9"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0"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1"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2"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3"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4"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5"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6" name="Rectangle 415"/>
              <p:cNvSpPr/>
              <p:nvPr/>
            </p:nvSpPr>
            <p:spPr>
              <a:xfrm>
                <a:off x="555380" y="1991908"/>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17" name="Rectangle 416"/>
              <p:cNvSpPr/>
              <p:nvPr/>
            </p:nvSpPr>
            <p:spPr>
              <a:xfrm>
                <a:off x="1337700" y="158550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18" name="Rectangle 417"/>
              <p:cNvSpPr/>
              <p:nvPr/>
            </p:nvSpPr>
            <p:spPr>
              <a:xfrm>
                <a:off x="2983620" y="248974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419" name="Freeform 266"/>
          <p:cNvSpPr>
            <a:spLocks/>
          </p:cNvSpPr>
          <p:nvPr/>
        </p:nvSpPr>
        <p:spPr bwMode="auto">
          <a:xfrm>
            <a:off x="2747486" y="2239738"/>
            <a:ext cx="86432" cy="259885"/>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20" name="Freeform 279"/>
          <p:cNvSpPr>
            <a:spLocks/>
          </p:cNvSpPr>
          <p:nvPr/>
        </p:nvSpPr>
        <p:spPr bwMode="auto">
          <a:xfrm>
            <a:off x="1016873" y="2232989"/>
            <a:ext cx="86432" cy="259885"/>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cxnSp>
        <p:nvCxnSpPr>
          <p:cNvPr id="208" name="Straight Connector 207"/>
          <p:cNvCxnSpPr/>
          <p:nvPr/>
        </p:nvCxnSpPr>
        <p:spPr>
          <a:xfrm>
            <a:off x="8023370" y="5648413"/>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Arrow: Right 1">
            <a:extLst>
              <a:ext uri="{FF2B5EF4-FFF2-40B4-BE49-F238E27FC236}">
                <a16:creationId xmlns:a16="http://schemas.microsoft.com/office/drawing/2014/main" id="{6DB8937F-F184-4388-9EEA-E830F8D92B88}"/>
              </a:ext>
            </a:extLst>
          </p:cNvPr>
          <p:cNvSpPr/>
          <p:nvPr/>
        </p:nvSpPr>
        <p:spPr bwMode="auto">
          <a:xfrm>
            <a:off x="3207585"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Arrow: Right 129">
            <a:extLst>
              <a:ext uri="{FF2B5EF4-FFF2-40B4-BE49-F238E27FC236}">
                <a16:creationId xmlns:a16="http://schemas.microsoft.com/office/drawing/2014/main" id="{D77D98DD-F687-4905-8610-E559EE77F715}"/>
              </a:ext>
            </a:extLst>
          </p:cNvPr>
          <p:cNvSpPr/>
          <p:nvPr/>
        </p:nvSpPr>
        <p:spPr bwMode="auto">
          <a:xfrm>
            <a:off x="5303837"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Arrow: Right 130">
            <a:extLst>
              <a:ext uri="{FF2B5EF4-FFF2-40B4-BE49-F238E27FC236}">
                <a16:creationId xmlns:a16="http://schemas.microsoft.com/office/drawing/2014/main" id="{58D48EB9-5597-419F-A115-8967A7D5F5D2}"/>
              </a:ext>
            </a:extLst>
          </p:cNvPr>
          <p:cNvSpPr/>
          <p:nvPr/>
        </p:nvSpPr>
        <p:spPr bwMode="auto">
          <a:xfrm>
            <a:off x="7507333"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Arrow: Right 131">
            <a:extLst>
              <a:ext uri="{FF2B5EF4-FFF2-40B4-BE49-F238E27FC236}">
                <a16:creationId xmlns:a16="http://schemas.microsoft.com/office/drawing/2014/main" id="{922EB9C8-F120-491F-B32B-590A3D9645D4}"/>
              </a:ext>
            </a:extLst>
          </p:cNvPr>
          <p:cNvSpPr/>
          <p:nvPr/>
        </p:nvSpPr>
        <p:spPr bwMode="auto">
          <a:xfrm>
            <a:off x="9710550" y="453345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Arrow: Right 132">
            <a:extLst>
              <a:ext uri="{FF2B5EF4-FFF2-40B4-BE49-F238E27FC236}">
                <a16:creationId xmlns:a16="http://schemas.microsoft.com/office/drawing/2014/main" id="{997BD430-5F11-47EF-92F1-59FF40C5D0A3}"/>
              </a:ext>
            </a:extLst>
          </p:cNvPr>
          <p:cNvSpPr/>
          <p:nvPr/>
        </p:nvSpPr>
        <p:spPr bwMode="auto">
          <a:xfrm rot="16200000">
            <a:off x="3691596" y="2765306"/>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Arrow: Right 133">
            <a:extLst>
              <a:ext uri="{FF2B5EF4-FFF2-40B4-BE49-F238E27FC236}">
                <a16:creationId xmlns:a16="http://schemas.microsoft.com/office/drawing/2014/main" id="{0798718F-53BE-461E-8CAD-8E8E55083BAC}"/>
              </a:ext>
            </a:extLst>
          </p:cNvPr>
          <p:cNvSpPr/>
          <p:nvPr/>
        </p:nvSpPr>
        <p:spPr bwMode="auto">
          <a:xfrm rot="5400000">
            <a:off x="3691759" y="3090370"/>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7556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500"/>
                                        <p:tgtEl>
                                          <p:spTgt spid="1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0" grpId="0" animBg="1"/>
      <p:bldP spid="131" grpId="0" animBg="1"/>
      <p:bldP spid="132" grpId="0" animBg="1"/>
      <p:bldP spid="133" grpId="0" animBg="1"/>
      <p:bldP spid="1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ounded Rectangle 96"/>
          <p:cNvSpPr/>
          <p:nvPr/>
        </p:nvSpPr>
        <p:spPr bwMode="auto">
          <a:xfrm>
            <a:off x="459273" y="3126001"/>
            <a:ext cx="3095424" cy="281491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Develop</a:t>
            </a:r>
          </a:p>
        </p:txBody>
      </p:sp>
      <p:sp>
        <p:nvSpPr>
          <p:cNvPr id="103" name="Rounded Rectangle 102"/>
          <p:cNvSpPr/>
          <p:nvPr/>
        </p:nvSpPr>
        <p:spPr bwMode="auto">
          <a:xfrm>
            <a:off x="3626685" y="3345387"/>
            <a:ext cx="2051555" cy="259789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4"/>
            <a:ext cx="2048945" cy="2059606"/>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7"/>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2" y="1212238"/>
            <a:ext cx="2051555" cy="472867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5" y="6016827"/>
            <a:ext cx="11608772" cy="84013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6326" y="205037"/>
            <a:ext cx="11886191" cy="917314"/>
          </a:xfrm>
        </p:spPr>
        <p:txBody>
          <a:bodyPr/>
          <a:lstStyle/>
          <a:p>
            <a:r>
              <a:rPr lang="en-US" sz="4800" dirty="0">
                <a:solidFill>
                  <a:srgbClr val="505050"/>
                </a:solidFill>
              </a:rPr>
              <a:t>Microsoft ecosystem </a:t>
            </a:r>
          </a:p>
        </p:txBody>
      </p:sp>
      <p:sp>
        <p:nvSpPr>
          <p:cNvPr id="268" name="TextBox 267"/>
          <p:cNvSpPr txBox="1"/>
          <p:nvPr/>
        </p:nvSpPr>
        <p:spPr>
          <a:xfrm>
            <a:off x="1084495" y="5169969"/>
            <a:ext cx="1754791" cy="188193"/>
          </a:xfrm>
          <a:prstGeom prst="rect">
            <a:avLst/>
          </a:prstGeom>
          <a:noFill/>
        </p:spPr>
        <p:txBody>
          <a:bodyPr wrap="square" lIns="0" tIns="0" rIns="0" bIns="0" rtlCol="0">
            <a:spAutoFit/>
          </a:bodyPr>
          <a:lstStyle/>
          <a:p>
            <a:pPr algn="ctr" defTabSz="950910">
              <a:defRPr/>
            </a:pPr>
            <a:r>
              <a:rPr lang="en-US" sz="1223" kern="0" dirty="0">
                <a:solidFill>
                  <a:srgbClr val="505050"/>
                </a:solidFill>
                <a:latin typeface="Segoe UI"/>
                <a:ea typeface="Segoe UI" pitchFamily="34" charset="0"/>
                <a:cs typeface="Segoe UI" pitchFamily="34" charset="0"/>
              </a:rPr>
              <a:t>Team Foundation Server</a:t>
            </a:r>
          </a:p>
        </p:txBody>
      </p:sp>
      <p:sp>
        <p:nvSpPr>
          <p:cNvPr id="269" name="TextBox 268"/>
          <p:cNvSpPr txBox="1"/>
          <p:nvPr/>
        </p:nvSpPr>
        <p:spPr>
          <a:xfrm>
            <a:off x="3916821" y="4322562"/>
            <a:ext cx="1539033" cy="338811"/>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defTabSz="932536">
              <a:defRPr/>
            </a:pPr>
            <a:r>
              <a:rPr lang="en-US" sz="1223" kern="0" dirty="0">
                <a:solidFill>
                  <a:srgbClr val="505050"/>
                </a:solidFill>
                <a:latin typeface="Segoe UI"/>
              </a:rPr>
              <a:t>Team Foundation </a:t>
            </a:r>
            <a:br>
              <a:rPr lang="en-US" sz="1223" kern="0" dirty="0">
                <a:solidFill>
                  <a:srgbClr val="505050"/>
                </a:solidFill>
                <a:latin typeface="Segoe UI"/>
              </a:rPr>
            </a:br>
            <a:r>
              <a:rPr lang="en-US" sz="1223" kern="0" dirty="0">
                <a:solidFill>
                  <a:srgbClr val="505050"/>
                </a:solidFill>
                <a:latin typeface="Segoe UI"/>
              </a:rPr>
              <a:t>Server</a:t>
            </a:r>
          </a:p>
        </p:txBody>
      </p:sp>
      <p:sp>
        <p:nvSpPr>
          <p:cNvPr id="270" name="TextBox 269"/>
          <p:cNvSpPr txBox="1"/>
          <p:nvPr/>
        </p:nvSpPr>
        <p:spPr>
          <a:xfrm>
            <a:off x="3916821" y="4786838"/>
            <a:ext cx="1534074" cy="338811"/>
          </a:xfrm>
          <a:prstGeom prst="rect">
            <a:avLst/>
          </a:prstGeom>
          <a:noFill/>
        </p:spPr>
        <p:txBody>
          <a:bodyPr wrap="none" lIns="0" tIns="0" rIns="0" bIns="0"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sp>
        <p:nvSpPr>
          <p:cNvPr id="272" name="TextBox 271"/>
          <p:cNvSpPr txBox="1"/>
          <p:nvPr/>
        </p:nvSpPr>
        <p:spPr>
          <a:xfrm>
            <a:off x="3922828" y="1874716"/>
            <a:ext cx="1723374" cy="413447"/>
          </a:xfrm>
          <a:prstGeom prst="rect">
            <a:avLst/>
          </a:prstGeom>
          <a:noFill/>
        </p:spPr>
        <p:txBody>
          <a:bodyPr wrap="square" lIns="0" tIns="0" rIns="0" bIns="0" rtlCol="0">
            <a:spAutoFit/>
          </a:bodyPr>
          <a:lstStyle/>
          <a:p>
            <a:pPr defTabSz="950910">
              <a:lnSpc>
                <a:spcPct val="90000"/>
              </a:lnSpc>
              <a:spcAft>
                <a:spcPts val="816"/>
              </a:spcAft>
              <a:defRPr/>
            </a:pPr>
            <a:r>
              <a:rPr lang="en-US" sz="1122" kern="0" dirty="0">
                <a:solidFill>
                  <a:srgbClr val="505050"/>
                </a:solidFill>
                <a:latin typeface="Segoe UI"/>
                <a:ea typeface="Segoe UI" pitchFamily="34" charset="0"/>
                <a:cs typeface="Segoe UI" pitchFamily="34" charset="0"/>
              </a:rPr>
              <a:t>Team Foundation Server</a:t>
            </a:r>
          </a:p>
          <a:p>
            <a:pPr defTabSz="950910">
              <a:lnSpc>
                <a:spcPct val="90000"/>
              </a:lnSpc>
              <a:spcAft>
                <a:spcPts val="816"/>
              </a:spcAft>
              <a:defRPr/>
            </a:pPr>
            <a:r>
              <a:rPr lang="en-US" sz="1122" kern="0" dirty="0">
                <a:solidFill>
                  <a:srgbClr val="505050"/>
                </a:solidFill>
                <a:latin typeface="Segoe UI"/>
                <a:ea typeface="Segoe UI" pitchFamily="34" charset="0"/>
                <a:cs typeface="Segoe UI" pitchFamily="34" charset="0"/>
              </a:rPr>
              <a:t>Microsoft Test Manager</a:t>
            </a:r>
          </a:p>
        </p:txBody>
      </p:sp>
      <p:pic>
        <p:nvPicPr>
          <p:cNvPr id="275" name="Picture 2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2614" y="3373809"/>
            <a:ext cx="482601" cy="382344"/>
          </a:xfrm>
          <a:prstGeom prst="rect">
            <a:avLst/>
          </a:prstGeom>
        </p:spPr>
      </p:pic>
      <p:sp>
        <p:nvSpPr>
          <p:cNvPr id="276" name="TextBox 275"/>
          <p:cNvSpPr txBox="1"/>
          <p:nvPr/>
        </p:nvSpPr>
        <p:spPr>
          <a:xfrm>
            <a:off x="6004192" y="3783519"/>
            <a:ext cx="659663" cy="156966"/>
          </a:xfrm>
          <a:prstGeom prst="rect">
            <a:avLst/>
          </a:prstGeom>
          <a:noFill/>
        </p:spPr>
        <p:txBody>
          <a:bodyPr wrap="square" lIns="0" tIns="0" rIns="0" bIns="0" rtlCol="0">
            <a:spAutoFit/>
          </a:bodyPr>
          <a:lstStyle/>
          <a:p>
            <a:pPr algn="ctr" defTabSz="950910">
              <a:defRPr/>
            </a:pPr>
            <a:r>
              <a:rPr lang="en-US" sz="1020" kern="0" dirty="0">
                <a:solidFill>
                  <a:srgbClr val="505050"/>
                </a:solidFill>
                <a:latin typeface="Segoe UI"/>
                <a:ea typeface="Segoe UI" pitchFamily="34" charset="0"/>
                <a:cs typeface="Segoe UI" pitchFamily="34" charset="0"/>
              </a:rPr>
              <a:t>PowerShell</a:t>
            </a:r>
          </a:p>
        </p:txBody>
      </p:sp>
      <p:pic>
        <p:nvPicPr>
          <p:cNvPr id="278" name="Picture 277"/>
          <p:cNvPicPr>
            <a:picLocks noChangeAspect="1"/>
          </p:cNvPicPr>
          <p:nvPr/>
        </p:nvPicPr>
        <p:blipFill>
          <a:blip r:embed="rId4" cstate="screen">
            <a:duotone>
              <a:prstClr val="black"/>
              <a:srgbClr val="50505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00740" y="4208044"/>
            <a:ext cx="1254798" cy="152131"/>
          </a:xfrm>
          <a:prstGeom prst="rect">
            <a:avLst/>
          </a:prstGeom>
          <a:noFill/>
        </p:spPr>
      </p:pic>
      <p:sp>
        <p:nvSpPr>
          <p:cNvPr id="279" name="Rectangle 278"/>
          <p:cNvSpPr/>
          <p:nvPr/>
        </p:nvSpPr>
        <p:spPr>
          <a:xfrm>
            <a:off x="6372775" y="4410274"/>
            <a:ext cx="723275" cy="265009"/>
          </a:xfrm>
          <a:prstGeom prst="rect">
            <a:avLst/>
          </a:prstGeom>
        </p:spPr>
        <p:txBody>
          <a:bodyPr wrap="none">
            <a:spAutoFit/>
          </a:bodyPr>
          <a:lstStyle/>
          <a:p>
            <a:pPr algn="ctr" defTabSz="950910">
              <a:defRPr/>
            </a:pPr>
            <a:r>
              <a:rPr lang="en-US" sz="1122" kern="0" dirty="0" err="1">
                <a:solidFill>
                  <a:srgbClr val="505050"/>
                </a:solidFill>
                <a:latin typeface="Segoe UI"/>
                <a:ea typeface="Segoe UI" pitchFamily="34" charset="0"/>
                <a:cs typeface="Segoe UI" pitchFamily="34" charset="0"/>
              </a:rPr>
              <a:t>xPlat</a:t>
            </a:r>
            <a:r>
              <a:rPr lang="en-US" sz="1122" kern="0" dirty="0">
                <a:solidFill>
                  <a:srgbClr val="505050"/>
                </a:solidFill>
                <a:latin typeface="Segoe UI"/>
                <a:ea typeface="Segoe UI" pitchFamily="34" charset="0"/>
                <a:cs typeface="Segoe UI" pitchFamily="34" charset="0"/>
              </a:rPr>
              <a:t> CLI</a:t>
            </a:r>
          </a:p>
        </p:txBody>
      </p:sp>
      <p:pic>
        <p:nvPicPr>
          <p:cNvPr id="281" name="Picture 28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7119" y="3326102"/>
            <a:ext cx="447682" cy="413844"/>
          </a:xfrm>
          <a:prstGeom prst="rect">
            <a:avLst/>
          </a:prstGeom>
        </p:spPr>
      </p:pic>
      <p:sp>
        <p:nvSpPr>
          <p:cNvPr id="282" name="TextBox 281"/>
          <p:cNvSpPr txBox="1"/>
          <p:nvPr/>
        </p:nvSpPr>
        <p:spPr>
          <a:xfrm>
            <a:off x="6863847" y="3782685"/>
            <a:ext cx="489339" cy="156966"/>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pPr defTabSz="932536">
              <a:defRPr/>
            </a:pPr>
            <a:r>
              <a:rPr lang="en-US" sz="1020" kern="0" dirty="0">
                <a:solidFill>
                  <a:srgbClr val="505050"/>
                </a:solidFill>
                <a:latin typeface="Segoe UI"/>
              </a:rPr>
              <a:t>MAML</a:t>
            </a:r>
            <a:endParaRPr lang="en-US" sz="918" kern="0" dirty="0">
              <a:solidFill>
                <a:srgbClr val="505050"/>
              </a:solidFill>
              <a:latin typeface="Segoe UI"/>
            </a:endParaRPr>
          </a:p>
        </p:txBody>
      </p:sp>
      <p:sp>
        <p:nvSpPr>
          <p:cNvPr id="283" name="TextBox 282"/>
          <p:cNvSpPr txBox="1"/>
          <p:nvPr/>
        </p:nvSpPr>
        <p:spPr>
          <a:xfrm>
            <a:off x="6756688" y="4843720"/>
            <a:ext cx="912496" cy="518027"/>
          </a:xfrm>
          <a:prstGeom prst="rect">
            <a:avLst/>
          </a:prstGeom>
          <a:noFill/>
        </p:spPr>
        <p:txBody>
          <a:bodyPr wrap="square" lIns="0" tIns="0" rIns="0" bIns="0" rtlCol="0">
            <a:spAutoFit/>
          </a:bodyPr>
          <a:lstStyle/>
          <a:p>
            <a:pPr defTabSz="950910">
              <a:defRPr/>
            </a:pPr>
            <a:r>
              <a:rPr lang="en-US" sz="1122" kern="0" dirty="0">
                <a:solidFill>
                  <a:srgbClr val="505050"/>
                </a:solidFill>
                <a:latin typeface="Segoe UI"/>
                <a:ea typeface="Segoe UI" pitchFamily="34" charset="0"/>
                <a:cs typeface="Segoe UI" pitchFamily="34" charset="0"/>
              </a:rPr>
              <a:t>Azure Resource Management</a:t>
            </a:r>
          </a:p>
        </p:txBody>
      </p:sp>
      <p:sp>
        <p:nvSpPr>
          <p:cNvPr id="284" name="TextBox 283"/>
          <p:cNvSpPr txBox="1"/>
          <p:nvPr/>
        </p:nvSpPr>
        <p:spPr>
          <a:xfrm>
            <a:off x="6023455" y="2094177"/>
            <a:ext cx="1534074" cy="338811"/>
          </a:xfrm>
          <a:prstGeom prst="rect">
            <a:avLst/>
          </a:prstGeom>
          <a:noFill/>
        </p:spPr>
        <p:txBody>
          <a:bodyPr wrap="none" lIns="0" tIns="0" rIns="0" bIns="0"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grpSp>
        <p:nvGrpSpPr>
          <p:cNvPr id="285" name="Group 284"/>
          <p:cNvGrpSpPr/>
          <p:nvPr/>
        </p:nvGrpSpPr>
        <p:grpSpPr>
          <a:xfrm>
            <a:off x="5942431" y="4908213"/>
            <a:ext cx="696289" cy="451554"/>
            <a:chOff x="6236727" y="5075466"/>
            <a:chExt cx="1685518" cy="1093086"/>
          </a:xfrm>
        </p:grpSpPr>
        <p:grpSp>
          <p:nvGrpSpPr>
            <p:cNvPr id="286" name="Group 285"/>
            <p:cNvGrpSpPr/>
            <p:nvPr/>
          </p:nvGrpSpPr>
          <p:grpSpPr>
            <a:xfrm>
              <a:off x="6604927" y="5075466"/>
              <a:ext cx="1102201" cy="1054928"/>
              <a:chOff x="6604927" y="5075466"/>
              <a:chExt cx="1102201" cy="1054928"/>
            </a:xfrm>
          </p:grpSpPr>
          <p:sp>
            <p:nvSpPr>
              <p:cNvPr id="289" name="Diamond 28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Parallelogram 28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1" name="Parallelogram 29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7" name="Freeform 286"/>
            <p:cNvSpPr/>
            <p:nvPr/>
          </p:nvSpPr>
          <p:spPr bwMode="auto">
            <a:xfrm rot="1753011">
              <a:off x="7202152" y="5162513"/>
              <a:ext cx="720093"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Freeform 287"/>
            <p:cNvSpPr/>
            <p:nvPr/>
          </p:nvSpPr>
          <p:spPr bwMode="auto">
            <a:xfrm rot="12600000">
              <a:off x="6236727" y="5077284"/>
              <a:ext cx="720093"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2" name="Group 291"/>
          <p:cNvGrpSpPr/>
          <p:nvPr/>
        </p:nvGrpSpPr>
        <p:grpSpPr>
          <a:xfrm>
            <a:off x="5991694" y="2627399"/>
            <a:ext cx="1654766" cy="491854"/>
            <a:chOff x="5998977" y="2622875"/>
            <a:chExt cx="1622697" cy="482321"/>
          </a:xfrm>
        </p:grpSpPr>
        <p:sp>
          <p:nvSpPr>
            <p:cNvPr id="293" name="Rectangle 292"/>
            <p:cNvSpPr/>
            <p:nvPr/>
          </p:nvSpPr>
          <p:spPr>
            <a:xfrm>
              <a:off x="6500990" y="2681605"/>
              <a:ext cx="1120684" cy="394996"/>
            </a:xfrm>
            <a:prstGeom prst="rect">
              <a:avLst/>
            </a:prstGeom>
          </p:spPr>
          <p:txBody>
            <a:bodyPr wrap="square">
              <a:spAutoFit/>
            </a:bodyPr>
            <a:lstStyle/>
            <a:p>
              <a:pPr defTabSz="950910">
                <a:lnSpc>
                  <a:spcPct val="90000"/>
                </a:lnSpc>
                <a:defRPr/>
              </a:pPr>
              <a:r>
                <a:rPr lang="en-US" sz="1121" kern="0" dirty="0">
                  <a:solidFill>
                    <a:srgbClr val="505050"/>
                  </a:solidFill>
                  <a:latin typeface="Segoe UI"/>
                  <a:ea typeface="Segoe UI" pitchFamily="34" charset="0"/>
                  <a:cs typeface="Segoe UI Semibold" panose="020B0702040204020203" pitchFamily="34" charset="0"/>
                </a:rPr>
                <a:t>Automation Service</a:t>
              </a:r>
            </a:p>
          </p:txBody>
        </p:sp>
        <p:pic>
          <p:nvPicPr>
            <p:cNvPr id="294" name="Picture 15"/>
            <p:cNvPicPr>
              <a:picLocks noChangeAspect="1"/>
            </p:cNvPicPr>
            <p:nvPr/>
          </p:nvPicPr>
          <p:blipFill>
            <a:blip r:embed="rId7">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5998977" y="2622875"/>
              <a:ext cx="534574" cy="482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96" name="TextBox 295"/>
          <p:cNvSpPr txBox="1"/>
          <p:nvPr/>
        </p:nvSpPr>
        <p:spPr>
          <a:xfrm>
            <a:off x="10262009" y="2155461"/>
            <a:ext cx="1621088" cy="689932"/>
          </a:xfrm>
          <a:prstGeom prst="rect">
            <a:avLst/>
          </a:prstGeom>
          <a:noFill/>
        </p:spPr>
        <p:txBody>
          <a:bodyPr wrap="square" lIns="0" tIns="0" rIns="0" bIns="0" rtlCol="0">
            <a:spAutoFit/>
          </a:bodyPr>
          <a:lstStyle/>
          <a:p>
            <a:pPr defTabSz="950910">
              <a:defRPr/>
            </a:pPr>
            <a:r>
              <a:rPr lang="en-US" sz="1121" kern="0" spc="-31" dirty="0">
                <a:solidFill>
                  <a:srgbClr val="505050"/>
                </a:solidFill>
                <a:latin typeface="Segoe UI"/>
                <a:ea typeface="Segoe UI" pitchFamily="34" charset="0"/>
                <a:cs typeface="Segoe UI" pitchFamily="34" charset="0"/>
              </a:rPr>
              <a:t>Microsoft</a:t>
            </a:r>
            <a:r>
              <a:rPr lang="en-US" sz="1121" kern="0" spc="-31">
                <a:solidFill>
                  <a:srgbClr val="505050"/>
                </a:solidFill>
                <a:latin typeface="Segoe UI"/>
                <a:ea typeface="Segoe UI" pitchFamily="34" charset="0"/>
                <a:cs typeface="Segoe UI" pitchFamily="34" charset="0"/>
              </a:rPr>
              <a:t> </a:t>
            </a:r>
            <a:r>
              <a:rPr lang="en-US" sz="1121" kern="0" spc="-31" dirty="0">
                <a:solidFill>
                  <a:srgbClr val="505050"/>
                </a:solidFill>
                <a:latin typeface="Segoe UI"/>
                <a:ea typeface="Segoe UI" pitchFamily="34" charset="0"/>
                <a:cs typeface="Segoe UI" pitchFamily="34" charset="0"/>
              </a:rPr>
              <a:t>System Center</a:t>
            </a:r>
          </a:p>
          <a:p>
            <a:pPr defTabSz="950910">
              <a:defRPr/>
            </a:pPr>
            <a:r>
              <a:rPr lang="en-US" sz="1121" kern="0" spc="-31">
                <a:solidFill>
                  <a:srgbClr val="505050"/>
                </a:solidFill>
                <a:latin typeface="Segoe UI"/>
                <a:ea typeface="Segoe UI" pitchFamily="34" charset="0"/>
                <a:cs typeface="Segoe UI" pitchFamily="34" charset="0"/>
              </a:rPr>
              <a:t>Application Insights</a:t>
            </a:r>
            <a:endParaRPr lang="en-US" sz="1121" kern="0" spc="-31" dirty="0">
              <a:solidFill>
                <a:srgbClr val="505050"/>
              </a:solidFill>
              <a:latin typeface="Segoe UI"/>
              <a:ea typeface="Segoe UI" pitchFamily="34" charset="0"/>
              <a:cs typeface="Segoe UI" pitchFamily="34" charset="0"/>
            </a:endParaRPr>
          </a:p>
          <a:p>
            <a:pPr defTabSz="950910">
              <a:defRPr/>
            </a:pPr>
            <a:r>
              <a:rPr lang="en-US" sz="1121" kern="0" spc="-31">
                <a:solidFill>
                  <a:srgbClr val="505050"/>
                </a:solidFill>
                <a:latin typeface="Segoe UI"/>
                <a:ea typeface="Segoe UI" pitchFamily="34" charset="0"/>
                <a:cs typeface="Segoe UI" pitchFamily="34" charset="0"/>
              </a:rPr>
              <a:t>Operations </a:t>
            </a:r>
            <a:r>
              <a:rPr lang="en-US" sz="1121" kern="0" spc="-31" dirty="0">
                <a:solidFill>
                  <a:srgbClr val="505050"/>
                </a:solidFill>
                <a:latin typeface="Segoe UI"/>
                <a:ea typeface="Segoe UI" pitchFamily="34" charset="0"/>
                <a:cs typeface="Segoe UI" pitchFamily="34" charset="0"/>
              </a:rPr>
              <a:t>Management </a:t>
            </a:r>
            <a:r>
              <a:rPr lang="en-US" sz="1121" kern="0" spc="-31">
                <a:solidFill>
                  <a:srgbClr val="505050"/>
                </a:solidFill>
                <a:latin typeface="Segoe UI"/>
                <a:ea typeface="Segoe UI" pitchFamily="34" charset="0"/>
                <a:cs typeface="Segoe UI" pitchFamily="34" charset="0"/>
              </a:rPr>
              <a:t>Suite</a:t>
            </a:r>
            <a:endParaRPr lang="en-US" sz="1121" kern="0" spc="-31" dirty="0">
              <a:solidFill>
                <a:srgbClr val="505050"/>
              </a:solidFill>
              <a:latin typeface="Segoe UI"/>
              <a:ea typeface="Segoe UI" pitchFamily="34" charset="0"/>
              <a:cs typeface="Segoe UI" pitchFamily="34" charset="0"/>
            </a:endParaRPr>
          </a:p>
        </p:txBody>
      </p:sp>
      <p:sp>
        <p:nvSpPr>
          <p:cNvPr id="297" name="TextBox 296"/>
          <p:cNvSpPr txBox="1"/>
          <p:nvPr/>
        </p:nvSpPr>
        <p:spPr>
          <a:xfrm>
            <a:off x="6732386" y="6043512"/>
            <a:ext cx="1910652" cy="640072"/>
          </a:xfrm>
          <a:prstGeom prst="rect">
            <a:avLst/>
          </a:prstGeom>
          <a:noFill/>
        </p:spPr>
        <p:txBody>
          <a:bodyPr wrap="none" lIns="186468" tIns="149174" rIns="186468" bIns="149174"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pic>
        <p:nvPicPr>
          <p:cNvPr id="240" name="Picture 239"/>
          <p:cNvPicPr>
            <a:picLocks noChangeAspect="1"/>
          </p:cNvPicPr>
          <p:nvPr/>
        </p:nvPicPr>
        <p:blipFill>
          <a:blip r:embed="rId8" cstate="screen">
            <a:duotone>
              <a:prstClr val="black"/>
              <a:srgbClr val="505050">
                <a:tint val="45000"/>
                <a:satMod val="400000"/>
              </a:srgbClr>
            </a:duotone>
            <a:extLst>
              <a:ext uri="{28A0092B-C50C-407E-A947-70E740481C1C}">
                <a14:useLocalDpi xmlns:a14="http://schemas.microsoft.com/office/drawing/2010/main"/>
              </a:ext>
            </a:extLst>
          </a:blip>
          <a:stretch>
            <a:fillRect/>
          </a:stretch>
        </p:blipFill>
        <p:spPr>
          <a:xfrm>
            <a:off x="5974846" y="1386771"/>
            <a:ext cx="1435140" cy="570776"/>
          </a:xfrm>
          <a:prstGeom prst="rect">
            <a:avLst/>
          </a:prstGeom>
        </p:spPr>
      </p:pic>
      <p:pic>
        <p:nvPicPr>
          <p:cNvPr id="241" name="Picture 240"/>
          <p:cNvPicPr>
            <a:picLocks noChangeAspect="1"/>
          </p:cNvPicPr>
          <p:nvPr/>
        </p:nvPicPr>
        <p:blipFill>
          <a:blip r:embed="rId9" cstate="screen">
            <a:duotone>
              <a:prstClr val="black"/>
              <a:srgbClr val="505050">
                <a:tint val="45000"/>
                <a:satMod val="400000"/>
              </a:srgbClr>
            </a:duotone>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9823387" y="6135121"/>
            <a:ext cx="1040428" cy="413793"/>
          </a:xfrm>
          <a:prstGeom prst="rect">
            <a:avLst/>
          </a:prstGeom>
        </p:spPr>
      </p:pic>
      <p:pic>
        <p:nvPicPr>
          <p:cNvPr id="5" name="Picture 4"/>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53509" y="4701596"/>
            <a:ext cx="1718041" cy="343739"/>
          </a:xfrm>
          <a:prstGeom prst="rect">
            <a:avLst/>
          </a:prstGeom>
        </p:spPr>
      </p:pic>
      <p:pic>
        <p:nvPicPr>
          <p:cNvPr id="247" name="Picture 246"/>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37538" y="3921382"/>
            <a:ext cx="1718041" cy="343739"/>
          </a:xfrm>
          <a:prstGeom prst="rect">
            <a:avLst/>
          </a:prstGeom>
        </p:spPr>
      </p:pic>
      <p:pic>
        <p:nvPicPr>
          <p:cNvPr id="249" name="Picture 248"/>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39310" y="1486552"/>
            <a:ext cx="1718041" cy="343739"/>
          </a:xfrm>
          <a:prstGeom prst="rect">
            <a:avLst/>
          </a:prstGeom>
        </p:spPr>
      </p:pic>
      <p:sp>
        <p:nvSpPr>
          <p:cNvPr id="250" name="TextBox 249"/>
          <p:cNvSpPr txBox="1"/>
          <p:nvPr/>
        </p:nvSpPr>
        <p:spPr>
          <a:xfrm>
            <a:off x="1322915" y="6255997"/>
            <a:ext cx="1754791" cy="188193"/>
          </a:xfrm>
          <a:prstGeom prst="rect">
            <a:avLst/>
          </a:prstGeom>
          <a:noFill/>
        </p:spPr>
        <p:txBody>
          <a:bodyPr wrap="square" lIns="0" tIns="0" rIns="0" bIns="0" rtlCol="0">
            <a:spAutoFit/>
          </a:bodyPr>
          <a:lstStyle/>
          <a:p>
            <a:pPr defTabSz="950910">
              <a:defRPr/>
            </a:pPr>
            <a:r>
              <a:rPr lang="en-US" sz="1223" kern="0" dirty="0">
                <a:solidFill>
                  <a:srgbClr val="505050"/>
                </a:solidFill>
                <a:latin typeface="Segoe UI"/>
                <a:ea typeface="Segoe UI" pitchFamily="34" charset="0"/>
                <a:cs typeface="Segoe UI" pitchFamily="34" charset="0"/>
              </a:rPr>
              <a:t>Team Foundation Server</a:t>
            </a:r>
          </a:p>
        </p:txBody>
      </p:sp>
      <p:pic>
        <p:nvPicPr>
          <p:cNvPr id="251" name="Picture 250"/>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68761" y="6180093"/>
            <a:ext cx="1718041" cy="343739"/>
          </a:xfrm>
          <a:prstGeom prst="rect">
            <a:avLst/>
          </a:prstGeom>
        </p:spPr>
      </p:pic>
      <p:sp>
        <p:nvSpPr>
          <p:cNvPr id="7" name="TextBox 6"/>
          <p:cNvSpPr txBox="1"/>
          <p:nvPr/>
        </p:nvSpPr>
        <p:spPr>
          <a:xfrm>
            <a:off x="577942" y="3054049"/>
            <a:ext cx="2882208" cy="499052"/>
          </a:xfrm>
          <a:prstGeom prst="rect">
            <a:avLst/>
          </a:prstGeom>
          <a:noFill/>
        </p:spPr>
        <p:txBody>
          <a:bodyPr wrap="square" lIns="186495" tIns="149196" rIns="186495" bIns="149196" rtlCol="0">
            <a:spAutoFit/>
          </a:bodyPr>
          <a:lstStyle/>
          <a:p>
            <a:pPr algn="ctr" defTabSz="932536" eaLnBrk="0" fontAlgn="base" hangingPunct="0">
              <a:lnSpc>
                <a:spcPct val="90000"/>
              </a:lnSpc>
              <a:spcBef>
                <a:spcPct val="0"/>
              </a:spcBef>
              <a:spcAft>
                <a:spcPts val="612"/>
              </a:spcAft>
              <a:defRPr/>
            </a:pPr>
            <a:r>
              <a:rPr lang="en-US" sz="1428" kern="0" dirty="0">
                <a:solidFill>
                  <a:srgbClr val="505050"/>
                </a:solidFill>
                <a:latin typeface="Calibri" panose="020F0502020204030204" pitchFamily="34" charset="0"/>
              </a:rPr>
              <a:t>Developer Workstations</a:t>
            </a:r>
          </a:p>
        </p:txBody>
      </p:sp>
      <p:sp>
        <p:nvSpPr>
          <p:cNvPr id="343" name="Rounded Rectangle 342"/>
          <p:cNvSpPr/>
          <p:nvPr/>
        </p:nvSpPr>
        <p:spPr bwMode="auto">
          <a:xfrm>
            <a:off x="7971238" y="5063007"/>
            <a:ext cx="1906226" cy="57449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28" kern="0" dirty="0">
                <a:solidFill>
                  <a:srgbClr val="0070C0"/>
                </a:solidFill>
                <a:latin typeface="Segoe UI Light"/>
                <a:ea typeface="Segoe UI" pitchFamily="34" charset="0"/>
                <a:cs typeface="Segoe UI" pitchFamily="34" charset="0"/>
              </a:rPr>
              <a:t>Dev/Test</a:t>
            </a:r>
          </a:p>
        </p:txBody>
      </p:sp>
      <p:cxnSp>
        <p:nvCxnSpPr>
          <p:cNvPr id="15" name="Straight Connector 14"/>
          <p:cNvCxnSpPr/>
          <p:nvPr/>
        </p:nvCxnSpPr>
        <p:spPr>
          <a:xfrm>
            <a:off x="644225" y="6588779"/>
            <a:ext cx="11238872"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223" y="5650080"/>
            <a:ext cx="276483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453"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453" y="2973046"/>
            <a:ext cx="18000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9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852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9569" y="3461557"/>
            <a:ext cx="601612" cy="463166"/>
            <a:chOff x="688638" y="3388251"/>
            <a:chExt cx="453196" cy="372941"/>
          </a:xfrm>
          <a:noFill/>
        </p:grpSpPr>
        <p:sp>
          <p:nvSpPr>
            <p:cNvPr id="8" name="Rectangle 7"/>
            <p:cNvSpPr/>
            <p:nvPr/>
          </p:nvSpPr>
          <p:spPr bwMode="auto">
            <a:xfrm>
              <a:off x="688638" y="3388251"/>
              <a:ext cx="453196" cy="274517"/>
            </a:xfrm>
            <a:prstGeom prst="rect">
              <a:avLst/>
            </a:prstGeom>
            <a:grp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10" name="Straight Connector 9"/>
            <p:cNvCxnSpPr/>
            <p:nvPr/>
          </p:nvCxnSpPr>
          <p:spPr>
            <a:xfrm>
              <a:off x="754507" y="3755068"/>
              <a:ext cx="328241" cy="0"/>
            </a:xfrm>
            <a:prstGeom prst="line">
              <a:avLst/>
            </a:prstGeom>
            <a:grpFill/>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5400000">
              <a:off x="722648" y="3601268"/>
              <a:ext cx="177012" cy="141648"/>
            </a:xfrm>
            <a:prstGeom prst="arc">
              <a:avLst>
                <a:gd name="adj1" fmla="val 16177955"/>
                <a:gd name="adj2" fmla="val 21599874"/>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dirty="0">
                <a:solidFill>
                  <a:srgbClr val="505050"/>
                </a:solidFill>
                <a:latin typeface="Segoe UI"/>
              </a:endParaRPr>
            </a:p>
          </p:txBody>
        </p:sp>
        <p:sp>
          <p:nvSpPr>
            <p:cNvPr id="253" name="Arc 252"/>
            <p:cNvSpPr/>
            <p:nvPr/>
          </p:nvSpPr>
          <p:spPr>
            <a:xfrm rot="5400000" flipV="1">
              <a:off x="938694" y="3602133"/>
              <a:ext cx="177012" cy="141105"/>
            </a:xfrm>
            <a:prstGeom prst="arc">
              <a:avLst>
                <a:gd name="adj1" fmla="val 16177955"/>
                <a:gd name="adj2" fmla="val 21599874"/>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12" name="Rectangle 11"/>
            <p:cNvSpPr/>
            <p:nvPr/>
          </p:nvSpPr>
          <p:spPr bwMode="auto">
            <a:xfrm>
              <a:off x="881979" y="3671499"/>
              <a:ext cx="74669" cy="8356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13" name="Isosceles Triangle 12"/>
            <p:cNvSpPr/>
            <p:nvPr/>
          </p:nvSpPr>
          <p:spPr bwMode="auto">
            <a:xfrm>
              <a:off x="850876" y="3697428"/>
              <a:ext cx="65293" cy="4652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14" name="Isosceles Triangle 13"/>
            <p:cNvSpPr/>
            <p:nvPr/>
          </p:nvSpPr>
          <p:spPr bwMode="auto">
            <a:xfrm>
              <a:off x="904999" y="3685595"/>
              <a:ext cx="85838" cy="6209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grpSp>
        <p:nvGrpSpPr>
          <p:cNvPr id="314" name="Group 313"/>
          <p:cNvGrpSpPr/>
          <p:nvPr/>
        </p:nvGrpSpPr>
        <p:grpSpPr>
          <a:xfrm>
            <a:off x="1686508" y="3460298"/>
            <a:ext cx="601612" cy="463166"/>
            <a:chOff x="688638" y="3388251"/>
            <a:chExt cx="453196" cy="372941"/>
          </a:xfrm>
        </p:grpSpPr>
        <p:sp>
          <p:nvSpPr>
            <p:cNvPr id="315" name="Rectangle 314"/>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316" name="Straight Connector 315"/>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Arc 316"/>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18" name="Arc 317"/>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19" name="Rectangle 318"/>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0" name="Isosceles Triangle 319"/>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1" name="Isosceles Triangle 320"/>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grpSp>
        <p:nvGrpSpPr>
          <p:cNvPr id="323" name="Group 322"/>
          <p:cNvGrpSpPr/>
          <p:nvPr/>
        </p:nvGrpSpPr>
        <p:grpSpPr>
          <a:xfrm>
            <a:off x="2566608" y="3462901"/>
            <a:ext cx="601612" cy="463166"/>
            <a:chOff x="688638" y="3388251"/>
            <a:chExt cx="453196" cy="372941"/>
          </a:xfrm>
        </p:grpSpPr>
        <p:sp>
          <p:nvSpPr>
            <p:cNvPr id="324" name="Rectangle 323"/>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325" name="Straight Connector 324"/>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Arc 325"/>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27" name="Arc 326"/>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28" name="Rectangle 327"/>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9" name="Isosceles Triangle 328"/>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30" name="Isosceles Triangle 329"/>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pic>
        <p:nvPicPr>
          <p:cNvPr id="259" name="Picture 6" descr="C:\temp\VS_Wht_rgb.png"/>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845137"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0" name="Picture 6" descr="C:\temp\VS_Wht_rgb.png"/>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723038"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1" name="Group 260"/>
          <p:cNvGrpSpPr/>
          <p:nvPr/>
        </p:nvGrpSpPr>
        <p:grpSpPr>
          <a:xfrm>
            <a:off x="459272" y="1195901"/>
            <a:ext cx="3093997" cy="1854188"/>
            <a:chOff x="452660" y="-233218"/>
            <a:chExt cx="3034067" cy="2116533"/>
          </a:xfrm>
        </p:grpSpPr>
        <p:sp>
          <p:nvSpPr>
            <p:cNvPr id="262"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grpSp>
          <p:nvGrpSpPr>
            <p:cNvPr id="263" name="Group 262"/>
            <p:cNvGrpSpPr/>
            <p:nvPr/>
          </p:nvGrpSpPr>
          <p:grpSpPr>
            <a:xfrm>
              <a:off x="555380" y="-166667"/>
              <a:ext cx="2851716" cy="1945596"/>
              <a:chOff x="555380" y="1416602"/>
              <a:chExt cx="2851716" cy="1945596"/>
            </a:xfrm>
          </p:grpSpPr>
          <p:sp>
            <p:nvSpPr>
              <p:cNvPr id="264"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5"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6"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7"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1"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3"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5"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8"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9"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0"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1"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2"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3"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4"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5"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6"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7"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8"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9"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0"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1"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2"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3"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2"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3"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4"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5"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6"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7"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8"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9"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0"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1"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2"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7"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8"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9"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0"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1"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2"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3"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4"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5"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6"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7"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8"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9"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0"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1"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2"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3"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4"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5"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6"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7"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8"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9"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0"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1"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2"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3"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4"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5"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6"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7"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8"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9"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0"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1"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2"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3"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4"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5"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6"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7"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8"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9"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0"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1"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2"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3"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4"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5"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6"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7"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8"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9"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0"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1"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2"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3"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4"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5"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6"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7"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8"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9"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0"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1"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2"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3"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4"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5"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6" name="Rectangle 415"/>
              <p:cNvSpPr/>
              <p:nvPr/>
            </p:nvSpPr>
            <p:spPr>
              <a:xfrm>
                <a:off x="555380" y="1991908"/>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17" name="Rectangle 416"/>
              <p:cNvSpPr/>
              <p:nvPr/>
            </p:nvSpPr>
            <p:spPr>
              <a:xfrm>
                <a:off x="1337700" y="158550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18" name="Rectangle 417"/>
              <p:cNvSpPr/>
              <p:nvPr/>
            </p:nvSpPr>
            <p:spPr>
              <a:xfrm>
                <a:off x="2983620" y="248974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206" name="Rounded Rectangle 205"/>
          <p:cNvSpPr/>
          <p:nvPr/>
        </p:nvSpPr>
        <p:spPr bwMode="auto">
          <a:xfrm>
            <a:off x="7960669" y="2529984"/>
            <a:ext cx="1905955" cy="235948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28" kern="0" dirty="0">
                <a:solidFill>
                  <a:srgbClr val="505050"/>
                </a:solidFill>
                <a:latin typeface="Segoe UI Light"/>
                <a:ea typeface="Segoe UI" pitchFamily="34" charset="0"/>
                <a:cs typeface="Segoe UI" pitchFamily="34" charset="0"/>
              </a:rPr>
              <a:t>Production / Stage</a:t>
            </a:r>
          </a:p>
        </p:txBody>
      </p:sp>
      <p:sp>
        <p:nvSpPr>
          <p:cNvPr id="419" name="Freeform 266"/>
          <p:cNvSpPr>
            <a:spLocks/>
          </p:cNvSpPr>
          <p:nvPr/>
        </p:nvSpPr>
        <p:spPr bwMode="auto">
          <a:xfrm>
            <a:off x="2747486" y="2239738"/>
            <a:ext cx="86432" cy="259885"/>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20" name="Freeform 279"/>
          <p:cNvSpPr>
            <a:spLocks/>
          </p:cNvSpPr>
          <p:nvPr/>
        </p:nvSpPr>
        <p:spPr bwMode="auto">
          <a:xfrm>
            <a:off x="1016873" y="2232989"/>
            <a:ext cx="86432" cy="259885"/>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192" name="Rectangle 191"/>
          <p:cNvSpPr/>
          <p:nvPr/>
        </p:nvSpPr>
        <p:spPr bwMode="auto">
          <a:xfrm>
            <a:off x="884002" y="4635398"/>
            <a:ext cx="2267869" cy="885091"/>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889" eaLnBrk="0" fontAlgn="base" hangingPunct="0">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p:cNvSpPr/>
          <p:nvPr/>
        </p:nvSpPr>
        <p:spPr>
          <a:xfrm>
            <a:off x="1253587" y="4346860"/>
            <a:ext cx="1492909" cy="312073"/>
          </a:xfrm>
          <a:prstGeom prst="rect">
            <a:avLst/>
          </a:prstGeom>
        </p:spPr>
        <p:txBody>
          <a:bodyPr wrap="square">
            <a:spAutoFit/>
          </a:bodyPr>
          <a:lstStyle/>
          <a:p>
            <a:pPr algn="ctr" defTabSz="931999">
              <a:defRPr/>
            </a:pPr>
            <a:r>
              <a:rPr lang="en-US" sz="1428" kern="0" dirty="0">
                <a:solidFill>
                  <a:srgbClr val="505050"/>
                </a:solidFill>
                <a:latin typeface="Segoe UI"/>
                <a:ea typeface="Segoe UI" pitchFamily="34" charset="0"/>
                <a:cs typeface="Segoe UI" pitchFamily="34" charset="0"/>
              </a:rPr>
              <a:t>Source</a:t>
            </a:r>
          </a:p>
        </p:txBody>
      </p:sp>
      <p:grpSp>
        <p:nvGrpSpPr>
          <p:cNvPr id="194" name="Group 193"/>
          <p:cNvGrpSpPr/>
          <p:nvPr/>
        </p:nvGrpSpPr>
        <p:grpSpPr>
          <a:xfrm>
            <a:off x="8037434" y="1407618"/>
            <a:ext cx="1750041" cy="993250"/>
            <a:chOff x="8154080" y="1500189"/>
            <a:chExt cx="2496095" cy="1416684"/>
          </a:xfrm>
        </p:grpSpPr>
        <p:sp>
          <p:nvSpPr>
            <p:cNvPr id="195" name="original cloud"/>
            <p:cNvSpPr>
              <a:spLocks noChangeAspect="1"/>
            </p:cNvSpPr>
            <p:nvPr/>
          </p:nvSpPr>
          <p:spPr bwMode="black">
            <a:xfrm>
              <a:off x="8154080" y="1500189"/>
              <a:ext cx="2496095" cy="1416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6E6E6"/>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00188F"/>
                </a:solidFill>
                <a:latin typeface="Calibri" panose="020F0502020204030204" pitchFamily="34" charset="0"/>
              </a:endParaRPr>
            </a:p>
          </p:txBody>
        </p:sp>
        <p:sp>
          <p:nvSpPr>
            <p:cNvPr id="19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505050"/>
                </a:solidFill>
                <a:latin typeface="Calibri" panose="020F0502020204030204" pitchFamily="34" charset="0"/>
              </a:endParaRPr>
            </a:p>
          </p:txBody>
        </p:sp>
        <p:sp>
          <p:nvSpPr>
            <p:cNvPr id="197" name="TextBox 196"/>
            <p:cNvSpPr txBox="1"/>
            <p:nvPr/>
          </p:nvSpPr>
          <p:spPr>
            <a:xfrm>
              <a:off x="9132154" y="2128044"/>
              <a:ext cx="643377" cy="362711"/>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98" name="TextBox 197"/>
            <p:cNvSpPr txBox="1"/>
            <p:nvPr/>
          </p:nvSpPr>
          <p:spPr>
            <a:xfrm>
              <a:off x="8347510" y="2452301"/>
              <a:ext cx="699817"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99" name="TextBox 198"/>
            <p:cNvSpPr txBox="1"/>
            <p:nvPr/>
          </p:nvSpPr>
          <p:spPr>
            <a:xfrm>
              <a:off x="9730369" y="2439259"/>
              <a:ext cx="826732"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00" name="Straight Connector 19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5" idx="4"/>
            </p:cNvCxnSpPr>
            <p:nvPr/>
          </p:nvCxnSpPr>
          <p:spPr>
            <a:xfrm flipH="1" flipV="1">
              <a:off x="8693510" y="2085012"/>
              <a:ext cx="382898"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4" name="Picture 203"/>
          <p:cNvPicPr>
            <a:picLocks noChangeAspect="1"/>
          </p:cNvPicPr>
          <p:nvPr/>
        </p:nvPicPr>
        <p:blipFill rotWithShape="1">
          <a:blip r:embed="rId15" cstate="screen">
            <a:extLst>
              <a:ext uri="{28A0092B-C50C-407E-A947-70E740481C1C}">
                <a14:useLocalDpi xmlns:a14="http://schemas.microsoft.com/office/drawing/2010/main"/>
              </a:ext>
            </a:extLst>
          </a:blip>
          <a:srcRect r="18856"/>
          <a:stretch/>
        </p:blipFill>
        <p:spPr>
          <a:xfrm>
            <a:off x="8095819" y="3410985"/>
            <a:ext cx="1637850" cy="233118"/>
          </a:xfrm>
          <a:prstGeom prst="rect">
            <a:avLst/>
          </a:prstGeom>
          <a:noFill/>
          <a:ln>
            <a:noFill/>
          </a:ln>
        </p:spPr>
      </p:pic>
      <p:pic>
        <p:nvPicPr>
          <p:cNvPr id="205" name="Picture 2" descr="https://mediabank.partners.extranet.microsoft.com/Assets/Active/M-Q/Microsoft_.NET/Microsoft_NET_ADO_.NET/Logos+Logotypes/NET-ADO_bL.png"/>
          <p:cNvPicPr>
            <a:picLocks noChangeAspect="1" noChangeArrowheads="1"/>
          </p:cNvPicPr>
          <p:nvPr/>
        </p:nvPicPr>
        <p:blipFill>
          <a:blip r:embed="rId16" cstate="screen">
            <a:alphaModFix/>
            <a:duotone>
              <a:prstClr val="black"/>
              <a:schemeClr val="tx1">
                <a:tint val="45000"/>
                <a:satMod val="400000"/>
              </a:schemeClr>
            </a:duotone>
            <a:extLst>
              <a:ext uri="{BEBA8EAE-BF5A-486C-A8C5-ECC9F3942E4B}">
                <a14:imgProps xmlns:a14="http://schemas.microsoft.com/office/drawing/2010/main">
                  <a14:imgLayer r:embed="rId17">
                    <a14:imgEffect>
                      <a14:colorTemperature colorTemp="112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341334" y="2888236"/>
            <a:ext cx="1146818" cy="349910"/>
          </a:xfrm>
          <a:prstGeom prst="rect">
            <a:avLst/>
          </a:prstGeom>
          <a:noFill/>
        </p:spPr>
      </p:pic>
      <p:pic>
        <p:nvPicPr>
          <p:cNvPr id="4" name="Picture 3"/>
          <p:cNvPicPr>
            <a:picLocks noChangeAspect="1"/>
          </p:cNvPicPr>
          <p:nvPr/>
        </p:nvPicPr>
        <p:blipFill rotWithShape="1">
          <a:blip r:embed="rId18" cstate="screen">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09911" y="3816941"/>
            <a:ext cx="1050105" cy="500507"/>
          </a:xfrm>
          <a:prstGeom prst="rect">
            <a:avLst/>
          </a:prstGeom>
        </p:spPr>
      </p:pic>
      <p:sp>
        <p:nvSpPr>
          <p:cNvPr id="207" name="TextBox 206"/>
          <p:cNvSpPr txBox="1"/>
          <p:nvPr/>
        </p:nvSpPr>
        <p:spPr>
          <a:xfrm>
            <a:off x="8574624" y="1487870"/>
            <a:ext cx="485265" cy="282513"/>
          </a:xfrm>
          <a:prstGeom prst="rect">
            <a:avLst/>
          </a:prstGeom>
          <a:noFill/>
        </p:spPr>
        <p:txBody>
          <a:bodyPr wrap="square" lIns="0" tIns="0" rIns="0" bIns="0" rtlCol="0">
            <a:spAutoFit/>
          </a:bodyPr>
          <a:lstStyle/>
          <a:p>
            <a:pPr defTabSz="951058" eaLnBrk="0" fontAlgn="base" hangingPunct="0">
              <a:lnSpc>
                <a:spcPct val="90000"/>
              </a:lnSpc>
              <a:spcBef>
                <a:spcPct val="0"/>
              </a:spcBef>
              <a:spcAft>
                <a:spcPts val="612"/>
              </a:spcAft>
              <a:defRPr/>
            </a:pPr>
            <a:r>
              <a:rPr lang="en-US" sz="1020" kern="0" spc="-52" dirty="0">
                <a:gradFill>
                  <a:gsLst>
                    <a:gs pos="2917">
                      <a:srgbClr val="00BCF2"/>
                    </a:gs>
                    <a:gs pos="30000">
                      <a:srgbClr val="00BCF2"/>
                    </a:gs>
                  </a:gsLst>
                  <a:lin ang="5400000" scaled="0"/>
                </a:gradFill>
                <a:latin typeface="Calibri" panose="020F0502020204030204" pitchFamily="34" charset="0"/>
              </a:rPr>
              <a:t>Microsoft Azure</a:t>
            </a:r>
          </a:p>
        </p:txBody>
      </p:sp>
      <p:pic>
        <p:nvPicPr>
          <p:cNvPr id="203" name="Picture 6" descr="C:\temp\VS_Wht_rgb.png">
            <a:extLst>
              <a:ext uri="{FF2B5EF4-FFF2-40B4-BE49-F238E27FC236}">
                <a16:creationId xmlns:a16="http://schemas.microsoft.com/office/drawing/2014/main" id="{4A0CB7DF-FDB1-4348-91D3-3D9071736BBB}"/>
              </a:ext>
            </a:extLst>
          </p:cNvPr>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56166"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52441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ounded Rectangle 102"/>
          <p:cNvSpPr/>
          <p:nvPr/>
        </p:nvSpPr>
        <p:spPr bwMode="auto">
          <a:xfrm>
            <a:off x="3627053" y="3345411"/>
            <a:ext cx="2051264" cy="259752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Build</a:t>
            </a:r>
          </a:p>
        </p:txBody>
      </p:sp>
      <p:sp>
        <p:nvSpPr>
          <p:cNvPr id="104" name="Rounded Rectangle 103"/>
          <p:cNvSpPr/>
          <p:nvPr/>
        </p:nvSpPr>
        <p:spPr bwMode="auto">
          <a:xfrm>
            <a:off x="3634217" y="1212560"/>
            <a:ext cx="2048654" cy="205931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Test</a:t>
            </a:r>
          </a:p>
        </p:txBody>
      </p:sp>
      <p:sp>
        <p:nvSpPr>
          <p:cNvPr id="105" name="Rounded Rectangle 104"/>
          <p:cNvSpPr/>
          <p:nvPr/>
        </p:nvSpPr>
        <p:spPr bwMode="auto">
          <a:xfrm>
            <a:off x="5761507" y="1212563"/>
            <a:ext cx="2051264" cy="472800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Deploy</a:t>
            </a:r>
          </a:p>
        </p:txBody>
      </p:sp>
      <p:sp>
        <p:nvSpPr>
          <p:cNvPr id="106" name="Rounded Rectangle 105"/>
          <p:cNvSpPr/>
          <p:nvPr/>
        </p:nvSpPr>
        <p:spPr bwMode="auto">
          <a:xfrm>
            <a:off x="7888014" y="1212560"/>
            <a:ext cx="2051264" cy="472800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Environments</a:t>
            </a:r>
          </a:p>
        </p:txBody>
      </p:sp>
      <p:sp>
        <p:nvSpPr>
          <p:cNvPr id="107" name="Rounded Rectangle 106"/>
          <p:cNvSpPr/>
          <p:nvPr/>
        </p:nvSpPr>
        <p:spPr bwMode="auto">
          <a:xfrm>
            <a:off x="10015952" y="1212562"/>
            <a:ext cx="2051264" cy="472800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Monitor and Learn</a:t>
            </a:r>
          </a:p>
        </p:txBody>
      </p:sp>
      <p:sp>
        <p:nvSpPr>
          <p:cNvPr id="108" name="Rounded Rectangle 107"/>
          <p:cNvSpPr/>
          <p:nvPr/>
        </p:nvSpPr>
        <p:spPr bwMode="auto">
          <a:xfrm>
            <a:off x="460092" y="6016469"/>
            <a:ext cx="11607127" cy="840015"/>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7168" y="205505"/>
            <a:ext cx="11884506" cy="917184"/>
          </a:xfrm>
        </p:spPr>
        <p:txBody>
          <a:bodyPr/>
          <a:lstStyle/>
          <a:p>
            <a:r>
              <a:rPr lang="en-US" sz="4800" dirty="0">
                <a:solidFill>
                  <a:srgbClr val="505050"/>
                </a:solidFill>
              </a:rPr>
              <a:t>Heterogeneous ecosystem</a:t>
            </a:r>
          </a:p>
        </p:txBody>
      </p:sp>
      <p:sp>
        <p:nvSpPr>
          <p:cNvPr id="110" name="Rounded Rectangle 109"/>
          <p:cNvSpPr/>
          <p:nvPr/>
        </p:nvSpPr>
        <p:spPr bwMode="auto">
          <a:xfrm>
            <a:off x="7960669" y="5004045"/>
            <a:ext cx="1905955" cy="63315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28" kern="0" dirty="0">
                <a:solidFill>
                  <a:srgbClr val="0070C0"/>
                </a:solidFill>
                <a:latin typeface="Segoe UI Light"/>
                <a:ea typeface="Segoe UI" pitchFamily="34" charset="0"/>
                <a:cs typeface="Segoe UI" pitchFamily="34" charset="0"/>
              </a:rPr>
              <a:t>Dev / Test</a:t>
            </a:r>
          </a:p>
        </p:txBody>
      </p:sp>
      <p:grpSp>
        <p:nvGrpSpPr>
          <p:cNvPr id="171" name="Group 170"/>
          <p:cNvGrpSpPr/>
          <p:nvPr/>
        </p:nvGrpSpPr>
        <p:grpSpPr>
          <a:xfrm>
            <a:off x="4081247" y="4160308"/>
            <a:ext cx="1017738" cy="591066"/>
            <a:chOff x="3722745" y="2864738"/>
            <a:chExt cx="1018316" cy="591402"/>
          </a:xfrm>
        </p:grpSpPr>
        <p:grpSp>
          <p:nvGrpSpPr>
            <p:cNvPr id="173" name="Group 172"/>
            <p:cNvGrpSpPr/>
            <p:nvPr/>
          </p:nvGrpSpPr>
          <p:grpSpPr>
            <a:xfrm>
              <a:off x="4392343" y="2916450"/>
              <a:ext cx="348718" cy="535118"/>
              <a:chOff x="6989462" y="4072604"/>
              <a:chExt cx="348718" cy="535118"/>
            </a:xfrm>
          </p:grpSpPr>
          <p:pic>
            <p:nvPicPr>
              <p:cNvPr id="183" name="Picture 182"/>
              <p:cNvPicPr>
                <a:picLocks noChangeAspect="1"/>
              </p:cNvPicPr>
              <p:nvPr/>
            </p:nvPicPr>
            <p:blipFill rotWithShape="1">
              <a:blip r:embed="rId3" cstate="screen">
                <a:extLst>
                  <a:ext uri="{28A0092B-C50C-407E-A947-70E740481C1C}">
                    <a14:useLocalDpi xmlns:a14="http://schemas.microsoft.com/office/drawing/2010/main"/>
                  </a:ext>
                </a:extLst>
              </a:blip>
              <a:srcRect r="73274"/>
              <a:stretch/>
            </p:blipFill>
            <p:spPr>
              <a:xfrm>
                <a:off x="6989462" y="4072604"/>
                <a:ext cx="348718" cy="364683"/>
              </a:xfrm>
              <a:prstGeom prst="rect">
                <a:avLst/>
              </a:prstGeom>
            </p:spPr>
          </p:pic>
          <p:sp>
            <p:nvSpPr>
              <p:cNvPr id="184" name="TextBox 183"/>
              <p:cNvSpPr txBox="1"/>
              <p:nvPr/>
            </p:nvSpPr>
            <p:spPr>
              <a:xfrm>
                <a:off x="6997107" y="4483001"/>
                <a:ext cx="333614"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err="1">
                    <a:latin typeface="Segoe UI"/>
                  </a:rPr>
                  <a:t>Gradle</a:t>
                </a:r>
                <a:endParaRPr lang="en-US" sz="900" kern="0" dirty="0">
                  <a:latin typeface="Segoe UI"/>
                </a:endParaRPr>
              </a:p>
            </p:txBody>
          </p:sp>
        </p:grpSp>
        <p:grpSp>
          <p:nvGrpSpPr>
            <p:cNvPr id="174" name="Group 173"/>
            <p:cNvGrpSpPr/>
            <p:nvPr/>
          </p:nvGrpSpPr>
          <p:grpSpPr>
            <a:xfrm>
              <a:off x="3722745" y="2864738"/>
              <a:ext cx="472506" cy="591402"/>
              <a:chOff x="4134603" y="3425457"/>
              <a:chExt cx="472506" cy="591402"/>
            </a:xfrm>
          </p:grpSpPr>
          <p:pic>
            <p:nvPicPr>
              <p:cNvPr id="181" name="Picture 18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34603" y="3425457"/>
                <a:ext cx="472506" cy="445861"/>
              </a:xfrm>
              <a:prstGeom prst="rect">
                <a:avLst/>
              </a:prstGeom>
            </p:spPr>
          </p:pic>
          <p:sp>
            <p:nvSpPr>
              <p:cNvPr id="182" name="TextBox 181"/>
              <p:cNvSpPr txBox="1"/>
              <p:nvPr/>
            </p:nvSpPr>
            <p:spPr>
              <a:xfrm>
                <a:off x="4226586" y="3892138"/>
                <a:ext cx="288705"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Grunt</a:t>
                </a:r>
              </a:p>
            </p:txBody>
          </p:sp>
        </p:grpSp>
      </p:grpSp>
      <p:grpSp>
        <p:nvGrpSpPr>
          <p:cNvPr id="197" name="Group 196"/>
          <p:cNvGrpSpPr/>
          <p:nvPr/>
        </p:nvGrpSpPr>
        <p:grpSpPr>
          <a:xfrm>
            <a:off x="6557719" y="2506518"/>
            <a:ext cx="429922" cy="582140"/>
            <a:chOff x="4662854" y="2636345"/>
            <a:chExt cx="430166" cy="582472"/>
          </a:xfrm>
        </p:grpSpPr>
        <p:pic>
          <p:nvPicPr>
            <p:cNvPr id="207" name="Picture 20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2854" y="2636345"/>
              <a:ext cx="430166" cy="430166"/>
            </a:xfrm>
            <a:prstGeom prst="rect">
              <a:avLst/>
            </a:prstGeom>
          </p:spPr>
        </p:pic>
        <p:sp>
          <p:nvSpPr>
            <p:cNvPr id="208" name="TextBox 207"/>
            <p:cNvSpPr txBox="1"/>
            <p:nvPr/>
          </p:nvSpPr>
          <p:spPr>
            <a:xfrm>
              <a:off x="4679165" y="3094096"/>
              <a:ext cx="397771"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Hudson</a:t>
              </a:r>
            </a:p>
          </p:txBody>
        </p:sp>
      </p:grpSp>
      <p:grpSp>
        <p:nvGrpSpPr>
          <p:cNvPr id="7" name="Group 6"/>
          <p:cNvGrpSpPr/>
          <p:nvPr/>
        </p:nvGrpSpPr>
        <p:grpSpPr>
          <a:xfrm>
            <a:off x="6139144" y="1578817"/>
            <a:ext cx="1094025" cy="616057"/>
            <a:chOff x="6018437" y="1547468"/>
            <a:chExt cx="1072977" cy="604206"/>
          </a:xfrm>
        </p:grpSpPr>
        <p:grpSp>
          <p:nvGrpSpPr>
            <p:cNvPr id="195" name="Group 194"/>
            <p:cNvGrpSpPr/>
            <p:nvPr/>
          </p:nvGrpSpPr>
          <p:grpSpPr>
            <a:xfrm>
              <a:off x="6018437" y="1555866"/>
              <a:ext cx="609567" cy="535859"/>
              <a:chOff x="5082559" y="3446505"/>
              <a:chExt cx="621878" cy="546681"/>
            </a:xfrm>
          </p:grpSpPr>
          <p:pic>
            <p:nvPicPr>
              <p:cNvPr id="211" name="Picture 2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82559" y="3446505"/>
                <a:ext cx="621878" cy="379096"/>
              </a:xfrm>
              <a:prstGeom prst="rect">
                <a:avLst/>
              </a:prstGeom>
            </p:spPr>
          </p:pic>
          <p:sp>
            <p:nvSpPr>
              <p:cNvPr id="212" name="TextBox 211"/>
              <p:cNvSpPr txBox="1"/>
              <p:nvPr/>
            </p:nvSpPr>
            <p:spPr>
              <a:xfrm>
                <a:off x="5251592" y="3868465"/>
                <a:ext cx="235776"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Chef</a:t>
                </a:r>
              </a:p>
            </p:txBody>
          </p:sp>
        </p:grpSp>
        <p:grpSp>
          <p:nvGrpSpPr>
            <p:cNvPr id="199" name="Group 198"/>
            <p:cNvGrpSpPr/>
            <p:nvPr/>
          </p:nvGrpSpPr>
          <p:grpSpPr>
            <a:xfrm>
              <a:off x="6703089" y="1547468"/>
              <a:ext cx="388325" cy="604206"/>
              <a:chOff x="8627720" y="3918226"/>
              <a:chExt cx="396168" cy="616410"/>
            </a:xfrm>
          </p:grpSpPr>
          <p:pic>
            <p:nvPicPr>
              <p:cNvPr id="203" name="Picture 20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627831" y="3918226"/>
                <a:ext cx="370571" cy="347754"/>
              </a:xfrm>
              <a:prstGeom prst="rect">
                <a:avLst/>
              </a:prstGeom>
            </p:spPr>
          </p:pic>
          <p:sp>
            <p:nvSpPr>
              <p:cNvPr id="204" name="TextBox 203"/>
              <p:cNvSpPr txBox="1"/>
              <p:nvPr/>
            </p:nvSpPr>
            <p:spPr>
              <a:xfrm>
                <a:off x="8627720" y="4285194"/>
                <a:ext cx="396168" cy="249442"/>
              </a:xfrm>
              <a:prstGeom prst="rect">
                <a:avLst/>
              </a:prstGeom>
              <a:noFill/>
            </p:spPr>
            <p:txBody>
              <a:bodyPr wrap="none" lIns="0" tIns="0" rIns="0" bIns="0" rtlCol="0">
                <a:spAutoFit/>
              </a:bodyPr>
              <a:lstStyle/>
              <a:p>
                <a:pPr algn="ctr" defTabSz="932357">
                  <a:lnSpc>
                    <a:spcPct val="90000"/>
                  </a:lnSpc>
                  <a:spcAft>
                    <a:spcPts val="600"/>
                  </a:spcAft>
                  <a:defRPr/>
                </a:pPr>
                <a:r>
                  <a:rPr lang="en-US" sz="900" kern="0" dirty="0">
                    <a:latin typeface="Segoe UI"/>
                  </a:rPr>
                  <a:t>Puppet </a:t>
                </a:r>
                <a:br>
                  <a:rPr lang="en-US" sz="900" kern="0" dirty="0">
                    <a:latin typeface="Segoe UI"/>
                  </a:rPr>
                </a:br>
                <a:r>
                  <a:rPr lang="en-US" sz="900" kern="0" dirty="0">
                    <a:latin typeface="Segoe UI"/>
                  </a:rPr>
                  <a:t>Labs</a:t>
                </a:r>
              </a:p>
            </p:txBody>
          </p:sp>
        </p:grpSp>
      </p:grpSp>
      <p:grpSp>
        <p:nvGrpSpPr>
          <p:cNvPr id="16" name="Group 15">
            <a:extLst>
              <a:ext uri="{FF2B5EF4-FFF2-40B4-BE49-F238E27FC236}">
                <a16:creationId xmlns:a16="http://schemas.microsoft.com/office/drawing/2014/main" id="{48F84259-B0B7-4144-98DE-BD6828F52B68}"/>
              </a:ext>
            </a:extLst>
          </p:cNvPr>
          <p:cNvGrpSpPr/>
          <p:nvPr/>
        </p:nvGrpSpPr>
        <p:grpSpPr>
          <a:xfrm>
            <a:off x="10637837" y="1789401"/>
            <a:ext cx="762000" cy="183861"/>
            <a:chOff x="10637837" y="1789401"/>
            <a:chExt cx="762000" cy="183861"/>
          </a:xfrm>
        </p:grpSpPr>
        <p:sp>
          <p:nvSpPr>
            <p:cNvPr id="15" name="Rectangle 14">
              <a:extLst>
                <a:ext uri="{FF2B5EF4-FFF2-40B4-BE49-F238E27FC236}">
                  <a16:creationId xmlns:a16="http://schemas.microsoft.com/office/drawing/2014/main" id="{5FAF07CE-FAFA-4800-87B1-7AC969EA994E}"/>
                </a:ext>
              </a:extLst>
            </p:cNvPr>
            <p:cNvSpPr/>
            <p:nvPr/>
          </p:nvSpPr>
          <p:spPr bwMode="auto">
            <a:xfrm>
              <a:off x="10637837" y="1789401"/>
              <a:ext cx="762000" cy="18386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4" name="Picture 22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35620" y="1813996"/>
              <a:ext cx="611931" cy="145539"/>
            </a:xfrm>
            <a:prstGeom prst="rect">
              <a:avLst/>
            </a:prstGeom>
          </p:spPr>
        </p:pic>
      </p:grpSp>
      <p:grpSp>
        <p:nvGrpSpPr>
          <p:cNvPr id="225" name="Group 224"/>
          <p:cNvGrpSpPr/>
          <p:nvPr/>
        </p:nvGrpSpPr>
        <p:grpSpPr>
          <a:xfrm>
            <a:off x="10872400" y="2481743"/>
            <a:ext cx="339837" cy="483454"/>
            <a:chOff x="11346119" y="4299745"/>
            <a:chExt cx="340030" cy="483731"/>
          </a:xfrm>
        </p:grpSpPr>
        <p:pic>
          <p:nvPicPr>
            <p:cNvPr id="226" name="Picture 2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40030"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err="1">
                  <a:latin typeface="Segoe UI"/>
                </a:rPr>
                <a:t>Zabbix</a:t>
              </a:r>
              <a:endParaRPr lang="en-US" sz="900" kern="0" dirty="0">
                <a:latin typeface="Segoe UI"/>
              </a:endParaRPr>
            </a:p>
          </p:txBody>
        </p:sp>
      </p:grpSp>
      <p:sp>
        <p:nvSpPr>
          <p:cNvPr id="343" name="Rounded Rectangle 342"/>
          <p:cNvSpPr/>
          <p:nvPr/>
        </p:nvSpPr>
        <p:spPr bwMode="auto">
          <a:xfrm>
            <a:off x="460092" y="3126055"/>
            <a:ext cx="3094985" cy="2814513"/>
          </a:xfrm>
          <a:prstGeom prst="roundRect">
            <a:avLst>
              <a:gd name="adj" fmla="val 0"/>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Develop</a:t>
            </a:r>
          </a:p>
        </p:txBody>
      </p:sp>
      <p:grpSp>
        <p:nvGrpSpPr>
          <p:cNvPr id="347" name="Group 346"/>
          <p:cNvGrpSpPr/>
          <p:nvPr/>
        </p:nvGrpSpPr>
        <p:grpSpPr>
          <a:xfrm>
            <a:off x="460092" y="1196226"/>
            <a:ext cx="3093557" cy="1853925"/>
            <a:chOff x="452660" y="-233218"/>
            <a:chExt cx="3034067" cy="2116533"/>
          </a:xfrm>
        </p:grpSpPr>
        <p:sp>
          <p:nvSpPr>
            <p:cNvPr id="348"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grpSp>
          <p:nvGrpSpPr>
            <p:cNvPr id="349" name="Group 348"/>
            <p:cNvGrpSpPr/>
            <p:nvPr/>
          </p:nvGrpSpPr>
          <p:grpSpPr>
            <a:xfrm>
              <a:off x="555380" y="-166667"/>
              <a:ext cx="2851716" cy="1945596"/>
              <a:chOff x="555380" y="1416602"/>
              <a:chExt cx="2851716" cy="1945596"/>
            </a:xfrm>
          </p:grpSpPr>
          <p:sp>
            <p:nvSpPr>
              <p:cNvPr id="350"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1"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2"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3"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4"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5"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6"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7"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8"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9"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0"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1"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4"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6"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7"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8"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9"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0"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1"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2"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3"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5"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6"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9"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0"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1"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2"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3"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4"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5"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6"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7"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8"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9"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0"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1"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2"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3"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4"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5"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6"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7"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8"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9"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0"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1"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2"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3"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4"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5"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6"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7"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8"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9"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0"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1"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2"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3"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4"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5"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7"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8"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9"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0"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1"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2"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3"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4"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5"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6"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7"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8"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9"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0"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2"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3"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4"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5"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6"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7"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8"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9"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0"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1"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2"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3"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4"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5"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6"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7"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8"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9"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0"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1"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2"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3"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4"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5"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6"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7"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8"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9"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60"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61" name="Rectangle 460"/>
              <p:cNvSpPr/>
              <p:nvPr/>
            </p:nvSpPr>
            <p:spPr>
              <a:xfrm>
                <a:off x="555380" y="1991907"/>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62" name="Rectangle 461"/>
              <p:cNvSpPr/>
              <p:nvPr/>
            </p:nvSpPr>
            <p:spPr>
              <a:xfrm>
                <a:off x="1337699" y="1585508"/>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63" name="Rectangle 462"/>
              <p:cNvSpPr/>
              <p:nvPr/>
            </p:nvSpPr>
            <p:spPr>
              <a:xfrm>
                <a:off x="2983619" y="2489746"/>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467" name="TextBox 466"/>
          <p:cNvSpPr txBox="1"/>
          <p:nvPr/>
        </p:nvSpPr>
        <p:spPr>
          <a:xfrm>
            <a:off x="519477" y="3070508"/>
            <a:ext cx="2881799" cy="499008"/>
          </a:xfrm>
          <a:prstGeom prst="rect">
            <a:avLst/>
          </a:prstGeom>
          <a:noFill/>
        </p:spPr>
        <p:txBody>
          <a:bodyPr wrap="square" lIns="186468" tIns="149174" rIns="186468" bIns="149174" rtlCol="0">
            <a:spAutoFit/>
          </a:bodyPr>
          <a:lstStyle/>
          <a:p>
            <a:pPr algn="ctr" defTabSz="932357" eaLnBrk="0" fontAlgn="base" hangingPunct="0">
              <a:lnSpc>
                <a:spcPct val="90000"/>
              </a:lnSpc>
              <a:spcBef>
                <a:spcPct val="0"/>
              </a:spcBef>
              <a:spcAft>
                <a:spcPts val="612"/>
              </a:spcAft>
              <a:defRPr/>
            </a:pPr>
            <a:r>
              <a:rPr lang="en-US" sz="1428" kern="0" dirty="0">
                <a:latin typeface="+mj-lt"/>
              </a:rPr>
              <a:t>Developer Workstations</a:t>
            </a:r>
          </a:p>
        </p:txBody>
      </p:sp>
      <p:grpSp>
        <p:nvGrpSpPr>
          <p:cNvPr id="471" name="Group 470"/>
          <p:cNvGrpSpPr/>
          <p:nvPr/>
        </p:nvGrpSpPr>
        <p:grpSpPr>
          <a:xfrm>
            <a:off x="2567127" y="3462906"/>
            <a:ext cx="601526" cy="463098"/>
            <a:chOff x="688638" y="3388251"/>
            <a:chExt cx="453196" cy="372941"/>
          </a:xfrm>
        </p:grpSpPr>
        <p:sp>
          <p:nvSpPr>
            <p:cNvPr id="472" name="Rectangle 471"/>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3" name="Straight Connector 472"/>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4" name="Arc 473"/>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75" name="Arc 474"/>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76" name="Rectangle 475"/>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Isosceles Triangle 476"/>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8" name="Isosceles Triangle 477"/>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6" name="TextBox 495"/>
          <p:cNvSpPr txBox="1"/>
          <p:nvPr/>
        </p:nvSpPr>
        <p:spPr>
          <a:xfrm>
            <a:off x="674001" y="4510477"/>
            <a:ext cx="1106503" cy="725287"/>
          </a:xfrm>
          <a:prstGeom prst="rect">
            <a:avLst/>
          </a:prstGeom>
          <a:noFill/>
        </p:spPr>
        <p:txBody>
          <a:bodyPr wrap="none" lIns="182776" tIns="146221" rIns="182776" bIns="146221" rtlCol="0">
            <a:spAutoFit/>
          </a:bodyPr>
          <a:lstStyle/>
          <a:p>
            <a:pPr algn="ctr" defTabSz="931999">
              <a:defRPr/>
            </a:pPr>
            <a:r>
              <a:rPr lang="en-US" sz="1397" kern="0" dirty="0">
                <a:latin typeface="+mj-lt"/>
                <a:ea typeface="Segoe UI" pitchFamily="34" charset="0"/>
                <a:cs typeface="Segoe UI" pitchFamily="34" charset="0"/>
              </a:rPr>
              <a:t>GitHub</a:t>
            </a:r>
          </a:p>
          <a:p>
            <a:pPr defTabSz="931999">
              <a:defRPr/>
            </a:pPr>
            <a:r>
              <a:rPr lang="en-US" sz="1397" kern="0" dirty="0" err="1">
                <a:latin typeface="+mj-lt"/>
                <a:ea typeface="Segoe UI" pitchFamily="34" charset="0"/>
                <a:cs typeface="Segoe UI" pitchFamily="34" charset="0"/>
              </a:rPr>
              <a:t>Codeplex</a:t>
            </a:r>
            <a:endParaRPr lang="en-US" sz="1197" kern="0" dirty="0">
              <a:latin typeface="+mj-lt"/>
            </a:endParaRPr>
          </a:p>
        </p:txBody>
      </p:sp>
      <p:grpSp>
        <p:nvGrpSpPr>
          <p:cNvPr id="8" name="Group 7"/>
          <p:cNvGrpSpPr/>
          <p:nvPr/>
        </p:nvGrpSpPr>
        <p:grpSpPr>
          <a:xfrm>
            <a:off x="800340" y="3461550"/>
            <a:ext cx="601526" cy="463095"/>
            <a:chOff x="782344" y="3393987"/>
            <a:chExt cx="589953" cy="454187"/>
          </a:xfrm>
        </p:grpSpPr>
        <p:sp>
          <p:nvSpPr>
            <p:cNvPr id="488" name="Rectangle 487"/>
            <p:cNvSpPr/>
            <p:nvPr/>
          </p:nvSpPr>
          <p:spPr bwMode="auto">
            <a:xfrm>
              <a:off x="782344" y="3393987"/>
              <a:ext cx="589953" cy="334322"/>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9" name="Straight Connector 488"/>
            <p:cNvCxnSpPr/>
            <p:nvPr/>
          </p:nvCxnSpPr>
          <p:spPr>
            <a:xfrm>
              <a:off x="868090" y="3840717"/>
              <a:ext cx="42729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0" name="Arc 489"/>
            <p:cNvSpPr/>
            <p:nvPr/>
          </p:nvSpPr>
          <p:spPr>
            <a:xfrm rot="5400000">
              <a:off x="834043" y="3647468"/>
              <a:ext cx="215575" cy="184392"/>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91" name="Arc 490"/>
            <p:cNvSpPr/>
            <p:nvPr/>
          </p:nvSpPr>
          <p:spPr>
            <a:xfrm rot="5400000" flipV="1">
              <a:off x="1115283" y="3648544"/>
              <a:ext cx="215575" cy="18368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92" name="Rectangle 491"/>
            <p:cNvSpPr/>
            <p:nvPr/>
          </p:nvSpPr>
          <p:spPr bwMode="auto">
            <a:xfrm>
              <a:off x="1034028" y="3738942"/>
              <a:ext cx="97201" cy="1017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Isosceles Triangle 492"/>
            <p:cNvSpPr/>
            <p:nvPr/>
          </p:nvSpPr>
          <p:spPr bwMode="auto">
            <a:xfrm>
              <a:off x="993539" y="3770520"/>
              <a:ext cx="84996" cy="566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4" name="Isosceles Triangle 493"/>
            <p:cNvSpPr/>
            <p:nvPr/>
          </p:nvSpPr>
          <p:spPr bwMode="auto">
            <a:xfrm>
              <a:off x="1063994" y="3756109"/>
              <a:ext cx="111741" cy="7562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 name="Group 5"/>
          <p:cNvGrpSpPr/>
          <p:nvPr/>
        </p:nvGrpSpPr>
        <p:grpSpPr>
          <a:xfrm>
            <a:off x="1687152" y="3459142"/>
            <a:ext cx="601526" cy="464260"/>
            <a:chOff x="1652094" y="3391612"/>
            <a:chExt cx="589953" cy="455328"/>
          </a:xfrm>
        </p:grpSpPr>
        <p:grpSp>
          <p:nvGrpSpPr>
            <p:cNvPr id="470" name="Group 469"/>
            <p:cNvGrpSpPr/>
            <p:nvPr/>
          </p:nvGrpSpPr>
          <p:grpSpPr>
            <a:xfrm>
              <a:off x="1652094" y="3392752"/>
              <a:ext cx="589953" cy="454188"/>
              <a:chOff x="688638" y="3388251"/>
              <a:chExt cx="453196" cy="372941"/>
            </a:xfrm>
          </p:grpSpPr>
          <p:sp>
            <p:nvSpPr>
              <p:cNvPr id="480" name="Rectangle 479"/>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1" name="Straight Connector 480"/>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Arc 481"/>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83" name="Arc 482"/>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84" name="Rectangle 483"/>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Isosceles Triangle 484"/>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Isosceles Triangle 485"/>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86940" y="3391612"/>
              <a:ext cx="334409" cy="334409"/>
            </a:xfrm>
            <a:prstGeom prst="rect">
              <a:avLst/>
            </a:prstGeom>
          </p:spPr>
        </p:pic>
      </p:grpSp>
      <p:sp>
        <p:nvSpPr>
          <p:cNvPr id="221" name="Freeform 266"/>
          <p:cNvSpPr>
            <a:spLocks/>
          </p:cNvSpPr>
          <p:nvPr/>
        </p:nvSpPr>
        <p:spPr bwMode="auto">
          <a:xfrm>
            <a:off x="2747978" y="2239918"/>
            <a:ext cx="86420" cy="259847"/>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222" name="Freeform 279"/>
          <p:cNvSpPr>
            <a:spLocks/>
          </p:cNvSpPr>
          <p:nvPr/>
        </p:nvSpPr>
        <p:spPr bwMode="auto">
          <a:xfrm>
            <a:off x="1017611" y="2233169"/>
            <a:ext cx="86420" cy="259847"/>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cxnSp>
        <p:nvCxnSpPr>
          <p:cNvPr id="223" name="Straight Connector 222"/>
          <p:cNvCxnSpPr/>
          <p:nvPr/>
        </p:nvCxnSpPr>
        <p:spPr>
          <a:xfrm>
            <a:off x="645016" y="6588342"/>
            <a:ext cx="1123727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45015" y="5649774"/>
            <a:ext cx="27644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52804"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52804" y="2973119"/>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908135"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157963"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5" name="Picture 214"/>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571852" y="4496184"/>
            <a:ext cx="852231" cy="761032"/>
          </a:xfrm>
          <a:prstGeom prst="rect">
            <a:avLst/>
          </a:prstGeom>
        </p:spPr>
      </p:pic>
      <p:sp>
        <p:nvSpPr>
          <p:cNvPr id="217" name="Rectangle 216"/>
          <p:cNvSpPr/>
          <p:nvPr/>
        </p:nvSpPr>
        <p:spPr bwMode="auto">
          <a:xfrm>
            <a:off x="654517" y="4485999"/>
            <a:ext cx="1124210" cy="802992"/>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889" eaLnBrk="0" fontAlgn="base" hangingPunct="0">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873336" y="4206391"/>
            <a:ext cx="739305" cy="312073"/>
          </a:xfrm>
          <a:prstGeom prst="rect">
            <a:avLst/>
          </a:prstGeom>
        </p:spPr>
        <p:txBody>
          <a:bodyPr wrap="none">
            <a:spAutoFit/>
          </a:bodyPr>
          <a:lstStyle/>
          <a:p>
            <a:pPr algn="ctr" defTabSz="931999">
              <a:defRPr/>
            </a:pPr>
            <a:r>
              <a:rPr lang="en-US" sz="1428" kern="0" dirty="0">
                <a:latin typeface="+mj-lt"/>
                <a:ea typeface="Segoe UI" pitchFamily="34" charset="0"/>
                <a:cs typeface="Segoe UI" pitchFamily="34" charset="0"/>
              </a:rPr>
              <a:t>Source</a:t>
            </a:r>
          </a:p>
        </p:txBody>
      </p:sp>
      <p:grpSp>
        <p:nvGrpSpPr>
          <p:cNvPr id="10" name="Group 9"/>
          <p:cNvGrpSpPr/>
          <p:nvPr/>
        </p:nvGrpSpPr>
        <p:grpSpPr>
          <a:xfrm>
            <a:off x="2040767" y="4683233"/>
            <a:ext cx="402355" cy="461182"/>
            <a:chOff x="2331310" y="4180366"/>
            <a:chExt cx="394556" cy="452244"/>
          </a:xfrm>
        </p:grpSpPr>
        <p:pic>
          <p:nvPicPr>
            <p:cNvPr id="5" name="Picture 4" descr="logo_wide-cab47086.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362645" y="4180366"/>
              <a:ext cx="352530" cy="321344"/>
            </a:xfrm>
            <a:prstGeom prst="rect">
              <a:avLst/>
            </a:prstGeom>
          </p:spPr>
        </p:pic>
        <p:sp>
          <p:nvSpPr>
            <p:cNvPr id="201" name="TextBox 200"/>
            <p:cNvSpPr txBox="1"/>
            <p:nvPr/>
          </p:nvSpPr>
          <p:spPr>
            <a:xfrm>
              <a:off x="2331310" y="4510376"/>
              <a:ext cx="394556" cy="122234"/>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Vagrant</a:t>
              </a:r>
            </a:p>
          </p:txBody>
        </p:sp>
      </p:grpSp>
      <p:pic>
        <p:nvPicPr>
          <p:cNvPr id="241" name="Picture 4" descr="http://www.jbase.com/new/products/images/java.png"/>
          <p:cNvPicPr>
            <a:picLocks noChangeAspect="1" noChangeArrowheads="1"/>
          </p:cNvPicPr>
          <p:nvPr/>
        </p:nvPicPr>
        <p:blipFill>
          <a:blip r:embed="rId14" cstate="screen">
            <a:duotone>
              <a:prstClr val="black"/>
              <a:schemeClr val="tx1">
                <a:tint val="45000"/>
                <a:satMod val="400000"/>
              </a:schemeClr>
            </a:duotone>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9300664" y="2657047"/>
            <a:ext cx="286529" cy="564388"/>
          </a:xfrm>
          <a:prstGeom prst="rect">
            <a:avLst/>
          </a:prstGeom>
          <a:noFill/>
        </p:spPr>
      </p:pic>
      <p:pic>
        <p:nvPicPr>
          <p:cNvPr id="242" name="Picture 241" descr="PHP.png"/>
          <p:cNvPicPr>
            <a:picLocks noChangeAspect="1"/>
          </p:cNvPicPr>
          <p:nvPr/>
        </p:nvPicPr>
        <p:blipFill>
          <a:blip r:embed="rId16" cstate="screen">
            <a:duotone>
              <a:prstClr val="black"/>
              <a:schemeClr val="tx1">
                <a:tint val="45000"/>
                <a:satMod val="400000"/>
              </a:schemeClr>
            </a:duotone>
            <a:extLst>
              <a:ext uri="{BEBA8EAE-BF5A-486C-A8C5-ECC9F3942E4B}">
                <a14:imgProps xmlns:a14="http://schemas.microsoft.com/office/drawing/2010/main">
                  <a14:imgLayer r:embed="rId17">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360697" y="3127390"/>
            <a:ext cx="405703" cy="225257"/>
          </a:xfrm>
          <a:prstGeom prst="rect">
            <a:avLst/>
          </a:prstGeom>
          <a:noFill/>
        </p:spPr>
      </p:pic>
      <p:pic>
        <p:nvPicPr>
          <p:cNvPr id="243" name="Picture 242"/>
          <p:cNvPicPr>
            <a:picLocks noChangeAspect="1"/>
          </p:cNvPicPr>
          <p:nvPr/>
        </p:nvPicPr>
        <p:blipFill>
          <a:blip r:embed="rId18" cstate="screen">
            <a:duotone>
              <a:prstClr val="black"/>
              <a:schemeClr val="tx1">
                <a:tint val="45000"/>
                <a:satMod val="400000"/>
              </a:schemeClr>
            </a:duotone>
            <a:extLst>
              <a:ext uri="{BEBA8EAE-BF5A-486C-A8C5-ECC9F3942E4B}">
                <a14:imgProps xmlns:a14="http://schemas.microsoft.com/office/drawing/2010/main">
                  <a14:imgLayer r:embed="rId19">
                    <a14:imgEffect>
                      <a14:colorTemperature colorTemp="109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8193794" y="2762398"/>
            <a:ext cx="669282" cy="186782"/>
          </a:xfrm>
          <a:prstGeom prst="rect">
            <a:avLst/>
          </a:prstGeom>
        </p:spPr>
      </p:pic>
      <p:grpSp>
        <p:nvGrpSpPr>
          <p:cNvPr id="12" name="Group 11">
            <a:extLst>
              <a:ext uri="{FF2B5EF4-FFF2-40B4-BE49-F238E27FC236}">
                <a16:creationId xmlns:a16="http://schemas.microsoft.com/office/drawing/2014/main" id="{C7E97DEE-8EAB-4471-916A-980275E7E65E}"/>
              </a:ext>
            </a:extLst>
          </p:cNvPr>
          <p:cNvGrpSpPr/>
          <p:nvPr/>
        </p:nvGrpSpPr>
        <p:grpSpPr>
          <a:xfrm>
            <a:off x="8098228" y="3458647"/>
            <a:ext cx="863209" cy="244213"/>
            <a:chOff x="8098228" y="3458647"/>
            <a:chExt cx="863209" cy="244213"/>
          </a:xfrm>
        </p:grpSpPr>
        <p:sp>
          <p:nvSpPr>
            <p:cNvPr id="11" name="Rectangle 10">
              <a:extLst>
                <a:ext uri="{FF2B5EF4-FFF2-40B4-BE49-F238E27FC236}">
                  <a16:creationId xmlns:a16="http://schemas.microsoft.com/office/drawing/2014/main" id="{172EC836-9C57-4659-97D8-9C51B8D6C6C3}"/>
                </a:ext>
              </a:extLst>
            </p:cNvPr>
            <p:cNvSpPr/>
            <p:nvPr/>
          </p:nvSpPr>
          <p:spPr bwMode="auto">
            <a:xfrm>
              <a:off x="8098228" y="3458647"/>
              <a:ext cx="863209" cy="2442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4" name="Picture 243"/>
            <p:cNvPicPr>
              <a:picLocks noChangeAspect="1"/>
            </p:cNvPicPr>
            <p:nvPr/>
          </p:nvPicPr>
          <p:blipFill>
            <a:blip r:embed="rId20" cstate="screen">
              <a:duotone>
                <a:prstClr val="black"/>
                <a:schemeClr val="tx1">
                  <a:tint val="45000"/>
                  <a:satMod val="400000"/>
                </a:schemeClr>
              </a:duotone>
              <a:lum bright="100000"/>
              <a:extLst>
                <a:ext uri="{28A0092B-C50C-407E-A947-70E740481C1C}">
                  <a14:useLocalDpi xmlns:a14="http://schemas.microsoft.com/office/drawing/2010/main"/>
                </a:ext>
              </a:extLst>
            </a:blip>
            <a:stretch>
              <a:fillRect/>
            </a:stretch>
          </p:blipFill>
          <p:spPr>
            <a:xfrm>
              <a:off x="8138832" y="3490469"/>
              <a:ext cx="812427" cy="210629"/>
            </a:xfrm>
            <a:prstGeom prst="rect">
              <a:avLst/>
            </a:prstGeom>
          </p:spPr>
        </p:pic>
      </p:grpSp>
      <p:sp>
        <p:nvSpPr>
          <p:cNvPr id="245" name="Freeform 6"/>
          <p:cNvSpPr>
            <a:spLocks noEditPoints="1"/>
          </p:cNvSpPr>
          <p:nvPr/>
        </p:nvSpPr>
        <p:spPr bwMode="auto">
          <a:xfrm>
            <a:off x="9253554" y="3364006"/>
            <a:ext cx="380750" cy="401778"/>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32229" eaLnBrk="0" fontAlgn="base" hangingPunct="0">
              <a:lnSpc>
                <a:spcPct val="90000"/>
              </a:lnSpc>
              <a:spcBef>
                <a:spcPct val="0"/>
              </a:spcBef>
              <a:spcAft>
                <a:spcPct val="0"/>
              </a:spcAft>
              <a:defRPr/>
            </a:pPr>
            <a:endParaRPr lang="en-US" sz="2040" kern="0" spc="-52" dirty="0">
              <a:gradFill>
                <a:gsLst>
                  <a:gs pos="1250">
                    <a:srgbClr val="EFEFEF"/>
                  </a:gs>
                  <a:gs pos="10417">
                    <a:srgbClr val="EFEFEF"/>
                  </a:gs>
                </a:gsLst>
                <a:lin ang="5400000" scaled="0"/>
              </a:gradFill>
              <a:latin typeface="Segoe UI"/>
            </a:endParaRPr>
          </a:p>
        </p:txBody>
      </p:sp>
      <p:pic>
        <p:nvPicPr>
          <p:cNvPr id="248" name="Picture 2"/>
          <p:cNvPicPr>
            <a:picLocks noChangeAspect="1" noChangeArrowheads="1"/>
          </p:cNvPicPr>
          <p:nvPr/>
        </p:nvPicPr>
        <p:blipFill>
          <a:blip r:embed="rId21" cstate="screen">
            <a:extLst>
              <a:ext uri="{28A0092B-C50C-407E-A947-70E740481C1C}">
                <a14:useLocalDpi xmlns:a14="http://schemas.microsoft.com/office/drawing/2010/main"/>
              </a:ext>
            </a:extLst>
          </a:blip>
          <a:stretch>
            <a:fillRect/>
          </a:stretch>
        </p:blipFill>
        <p:spPr bwMode="auto">
          <a:xfrm>
            <a:off x="8058643" y="4023461"/>
            <a:ext cx="455820" cy="34454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22" cstate="screen">
            <a:extLst>
              <a:ext uri="{BEBA8EAE-BF5A-486C-A8C5-ECC9F3942E4B}">
                <a14:imgProps xmlns:a14="http://schemas.microsoft.com/office/drawing/2010/main">
                  <a14:imgLayer r:embed="rId2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126705" y="3889245"/>
            <a:ext cx="634449" cy="566557"/>
          </a:xfrm>
          <a:prstGeom prst="rect">
            <a:avLst/>
          </a:prstGeom>
        </p:spPr>
      </p:pic>
      <p:grpSp>
        <p:nvGrpSpPr>
          <p:cNvPr id="250" name="Group 249"/>
          <p:cNvGrpSpPr/>
          <p:nvPr/>
        </p:nvGrpSpPr>
        <p:grpSpPr>
          <a:xfrm>
            <a:off x="8695834" y="4019809"/>
            <a:ext cx="402354" cy="375184"/>
            <a:chOff x="2331310" y="4180366"/>
            <a:chExt cx="529992" cy="494202"/>
          </a:xfrm>
        </p:grpSpPr>
        <p:pic>
          <p:nvPicPr>
            <p:cNvPr id="251" name="Picture 250" descr="logo_wide-cab47086.png"/>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2362645" y="4180366"/>
              <a:ext cx="352530" cy="321344"/>
            </a:xfrm>
            <a:prstGeom prst="rect">
              <a:avLst/>
            </a:prstGeom>
          </p:spPr>
        </p:pic>
        <p:sp>
          <p:nvSpPr>
            <p:cNvPr id="252" name="TextBox 251"/>
            <p:cNvSpPr txBox="1"/>
            <p:nvPr/>
          </p:nvSpPr>
          <p:spPr>
            <a:xfrm>
              <a:off x="2331310" y="4510376"/>
              <a:ext cx="529992" cy="164192"/>
            </a:xfrm>
            <a:prstGeom prst="rect">
              <a:avLst/>
            </a:prstGeom>
            <a:noFill/>
          </p:spPr>
          <p:txBody>
            <a:bodyPr wrap="none" lIns="0" tIns="0" rIns="0" bIns="0" rtlCol="0">
              <a:spAutoFit/>
            </a:bodyPr>
            <a:lstStyle/>
            <a:p>
              <a:pPr defTabSz="932357">
                <a:lnSpc>
                  <a:spcPct val="90000"/>
                </a:lnSpc>
                <a:spcAft>
                  <a:spcPts val="600"/>
                </a:spcAft>
                <a:defRPr/>
              </a:pPr>
              <a:r>
                <a:rPr lang="en-US" sz="900" kern="0" dirty="0">
                  <a:solidFill>
                    <a:srgbClr val="353535"/>
                  </a:solidFill>
                  <a:latin typeface="Segoe UI"/>
                </a:rPr>
                <a:t>Vagrant</a:t>
              </a:r>
            </a:p>
          </p:txBody>
        </p:sp>
      </p:grpSp>
      <p:grpSp>
        <p:nvGrpSpPr>
          <p:cNvPr id="4" name="Group 3"/>
          <p:cNvGrpSpPr/>
          <p:nvPr/>
        </p:nvGrpSpPr>
        <p:grpSpPr>
          <a:xfrm>
            <a:off x="6565113" y="3383681"/>
            <a:ext cx="444031" cy="549306"/>
            <a:chOff x="6404113" y="3317615"/>
            <a:chExt cx="435426" cy="538660"/>
          </a:xfrm>
        </p:grpSpPr>
        <p:sp>
          <p:nvSpPr>
            <p:cNvPr id="213" name="TextBox 212"/>
            <p:cNvSpPr txBox="1"/>
            <p:nvPr/>
          </p:nvSpPr>
          <p:spPr>
            <a:xfrm>
              <a:off x="6404113" y="3734041"/>
              <a:ext cx="435426" cy="122234"/>
            </a:xfrm>
            <a:prstGeom prst="rect">
              <a:avLst/>
            </a:prstGeom>
            <a:noFill/>
          </p:spPr>
          <p:txBody>
            <a:bodyPr wrap="none" lIns="0" tIns="0" rIns="0" bIns="0" rtlCol="0">
              <a:spAutoFit/>
            </a:bodyPr>
            <a:lstStyle/>
            <a:p>
              <a:pPr algn="ctr" defTabSz="932357">
                <a:lnSpc>
                  <a:spcPct val="90000"/>
                </a:lnSpc>
                <a:spcAft>
                  <a:spcPts val="600"/>
                </a:spcAft>
                <a:defRPr/>
              </a:pPr>
              <a:r>
                <a:rPr lang="en-US" sz="900" kern="0" dirty="0" err="1">
                  <a:latin typeface="Segoe UI"/>
                </a:rPr>
                <a:t>Saltstack</a:t>
              </a:r>
              <a:endParaRPr lang="en-US" sz="900" kern="0" dirty="0">
                <a:latin typeface="Segoe UI"/>
              </a:endParaRPr>
            </a:p>
          </p:txBody>
        </p:sp>
        <p:pic>
          <p:nvPicPr>
            <p:cNvPr id="2" name="Picture 1"/>
            <p:cNvPicPr>
              <a:picLocks noChangeAspect="1"/>
            </p:cNvPicPr>
            <p:nvPr/>
          </p:nvPicPr>
          <p:blipFill>
            <a:blip r:embed="rId25" cstate="screen">
              <a:extLst>
                <a:ext uri="{BEBA8EAE-BF5A-486C-A8C5-ECC9F3942E4B}">
                  <a14:imgProps xmlns:a14="http://schemas.microsoft.com/office/drawing/2010/main">
                    <a14:imgLayer r:embed="rId2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22153" y="3317615"/>
              <a:ext cx="399342" cy="399342"/>
            </a:xfrm>
            <a:prstGeom prst="rect">
              <a:avLst/>
            </a:prstGeom>
          </p:spPr>
        </p:pic>
      </p:grpSp>
      <p:grpSp>
        <p:nvGrpSpPr>
          <p:cNvPr id="210" name="Group 209"/>
          <p:cNvGrpSpPr/>
          <p:nvPr/>
        </p:nvGrpSpPr>
        <p:grpSpPr>
          <a:xfrm>
            <a:off x="8037433" y="1407617"/>
            <a:ext cx="1750041" cy="993250"/>
            <a:chOff x="8154077" y="1500188"/>
            <a:chExt cx="2496095" cy="1416683"/>
          </a:xfrm>
        </p:grpSpPr>
        <p:sp>
          <p:nvSpPr>
            <p:cNvPr id="214" name="original cloud"/>
            <p:cNvSpPr>
              <a:spLocks noChangeAspect="1"/>
            </p:cNvSpPr>
            <p:nvPr/>
          </p:nvSpPr>
          <p:spPr bwMode="black">
            <a:xfrm>
              <a:off x="8154077"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6E6E6"/>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00188F"/>
                </a:solidFill>
                <a:latin typeface="Calibri" panose="020F0502020204030204" pitchFamily="34" charset="0"/>
              </a:endParaRPr>
            </a:p>
          </p:txBody>
        </p:sp>
        <p:sp>
          <p:nvSpPr>
            <p:cNvPr id="21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505050"/>
                </a:solidFill>
                <a:latin typeface="Calibri" panose="020F0502020204030204" pitchFamily="34" charset="0"/>
              </a:endParaRPr>
            </a:p>
          </p:txBody>
        </p:sp>
        <p:sp>
          <p:nvSpPr>
            <p:cNvPr id="218" name="TextBox 217"/>
            <p:cNvSpPr txBox="1"/>
            <p:nvPr/>
          </p:nvSpPr>
          <p:spPr>
            <a:xfrm>
              <a:off x="9132154" y="2128044"/>
              <a:ext cx="643377" cy="362711"/>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46" name="TextBox 245"/>
            <p:cNvSpPr txBox="1"/>
            <p:nvPr/>
          </p:nvSpPr>
          <p:spPr>
            <a:xfrm>
              <a:off x="8347510" y="2452301"/>
              <a:ext cx="699817"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47" name="TextBox 246"/>
            <p:cNvSpPr txBox="1"/>
            <p:nvPr/>
          </p:nvSpPr>
          <p:spPr>
            <a:xfrm>
              <a:off x="9730369" y="2439259"/>
              <a:ext cx="826732"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53" name="Straight Connector 252"/>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14" idx="4"/>
            </p:cNvCxnSpPr>
            <p:nvPr/>
          </p:nvCxnSpPr>
          <p:spPr>
            <a:xfrm flipH="1" flipV="1">
              <a:off x="8693511" y="2085011"/>
              <a:ext cx="382898"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6" name="TextBox 255"/>
            <p:cNvSpPr txBox="1"/>
            <p:nvPr/>
          </p:nvSpPr>
          <p:spPr>
            <a:xfrm>
              <a:off x="8920275" y="1614654"/>
              <a:ext cx="692137" cy="402951"/>
            </a:xfrm>
            <a:prstGeom prst="rect">
              <a:avLst/>
            </a:prstGeom>
            <a:noFill/>
          </p:spPr>
          <p:txBody>
            <a:bodyPr wrap="square" lIns="0" tIns="0" rIns="0" bIns="0" rtlCol="0">
              <a:spAutoFit/>
            </a:bodyPr>
            <a:lstStyle/>
            <a:p>
              <a:pPr defTabSz="951058" eaLnBrk="0" fontAlgn="base" hangingPunct="0">
                <a:lnSpc>
                  <a:spcPct val="90000"/>
                </a:lnSpc>
                <a:spcBef>
                  <a:spcPct val="0"/>
                </a:spcBef>
                <a:spcAft>
                  <a:spcPts val="612"/>
                </a:spcAft>
                <a:defRPr/>
              </a:pPr>
              <a:r>
                <a:rPr lang="en-US" sz="1020" kern="0" spc="-52" dirty="0">
                  <a:gradFill>
                    <a:gsLst>
                      <a:gs pos="2917">
                        <a:srgbClr val="00BCF2"/>
                      </a:gs>
                      <a:gs pos="30000">
                        <a:srgbClr val="00BCF2"/>
                      </a:gs>
                    </a:gsLst>
                    <a:lin ang="5400000" scaled="0"/>
                  </a:gradFill>
                  <a:latin typeface="Calibri" panose="020F0502020204030204" pitchFamily="34" charset="0"/>
                </a:rPr>
                <a:t>Microsoft Azure</a:t>
              </a:r>
            </a:p>
          </p:txBody>
        </p:sp>
      </p:grpSp>
      <p:pic>
        <p:nvPicPr>
          <p:cNvPr id="219" name="Picture 6" descr="C:\temp\VS_Wht_rgb.png"/>
          <p:cNvPicPr>
            <a:picLocks noChangeAspect="1" noChangeArrowheads="1"/>
          </p:cNvPicPr>
          <p:nvPr/>
        </p:nvPicPr>
        <p:blipFill>
          <a:blip r:embed="rId27" cstate="screen">
            <a:extLst>
              <a:ext uri="{28A0092B-C50C-407E-A947-70E740481C1C}">
                <a14:useLocalDpi xmlns:a14="http://schemas.microsoft.com/office/drawing/2010/main"/>
              </a:ext>
            </a:extLst>
          </a:blip>
          <a:srcRect l="4938" t="21764" r="76846" b="19292"/>
          <a:stretch>
            <a:fillRect/>
          </a:stretch>
        </p:blipFill>
        <p:spPr bwMode="auto">
          <a:xfrm>
            <a:off x="958547"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338258" y="1392417"/>
            <a:ext cx="685557" cy="416810"/>
          </a:xfrm>
          <a:prstGeom prst="rect">
            <a:avLst/>
          </a:prstGeom>
        </p:spPr>
      </p:pic>
      <p:pic>
        <p:nvPicPr>
          <p:cNvPr id="14" name="Picture 13"/>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500396" y="3458647"/>
            <a:ext cx="743988" cy="371994"/>
          </a:xfrm>
          <a:prstGeom prst="rect">
            <a:avLst/>
          </a:prstGeom>
        </p:spPr>
      </p:pic>
      <p:pic>
        <p:nvPicPr>
          <p:cNvPr id="209" name="Picture 6" descr="C:\temp\VS_Wht_rgb.png">
            <a:extLst>
              <a:ext uri="{FF2B5EF4-FFF2-40B4-BE49-F238E27FC236}">
                <a16:creationId xmlns:a16="http://schemas.microsoft.com/office/drawing/2014/main" id="{86573E64-807B-4E7D-AD5D-E664FB8950A6}"/>
              </a:ext>
            </a:extLst>
          </p:cNvPr>
          <p:cNvPicPr>
            <a:picLocks noChangeAspect="1" noChangeArrowheads="1"/>
          </p:cNvPicPr>
          <p:nvPr/>
        </p:nvPicPr>
        <p:blipFill>
          <a:blip r:embed="rId30" cstate="screen">
            <a:duotone>
              <a:prstClr val="black"/>
              <a:srgbClr val="505050">
                <a:tint val="45000"/>
                <a:satMod val="400000"/>
              </a:srgbClr>
            </a:duotone>
            <a:extLst>
              <a:ext uri="{BEBA8EAE-BF5A-486C-A8C5-ECC9F3942E4B}">
                <a14:imgProps xmlns:a14="http://schemas.microsoft.com/office/drawing/2010/main">
                  <a14:imgLayer r:embed="rId3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56166"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712546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chor="t"/>
          <a:lstStyle/>
          <a:p>
            <a:r>
              <a:rPr lang="en-US" spc="-100" dirty="0"/>
              <a:t>Consistent application development</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0"/>
          </p:nvPr>
        </p:nvSpPr>
        <p:spPr>
          <a:xfrm>
            <a:off x="596711" y="1466097"/>
            <a:ext cx="5315839" cy="4564812"/>
          </a:xfrm>
        </p:spPr>
        <p:txBody>
          <a:bodyPr/>
          <a:lstStyle/>
          <a:p>
            <a:pPr marL="285695" indent="-285695">
              <a:lnSpc>
                <a:spcPct val="110000"/>
              </a:lnSpc>
              <a:buFont typeface="Arial" panose="020B0604020202020204" pitchFamily="34" charset="0"/>
              <a:buChar char="•"/>
            </a:pPr>
            <a:endParaRPr lang="en-US" spc="80" dirty="0">
              <a:solidFill>
                <a:schemeClr val="tx1"/>
              </a:solidFill>
            </a:endParaRPr>
          </a:p>
          <a:p>
            <a:pPr marL="285695" indent="-285695">
              <a:lnSpc>
                <a:spcPct val="110000"/>
              </a:lnSpc>
              <a:buFont typeface="Arial" panose="020B0604020202020204" pitchFamily="34" charset="0"/>
              <a:buChar char="•"/>
            </a:pPr>
            <a:r>
              <a:rPr lang="en-US" spc="80" dirty="0">
                <a:solidFill>
                  <a:schemeClr val="tx1"/>
                </a:solidFill>
              </a:rPr>
              <a:t>Build and deploy apps the same way, for any Azure Cloud</a:t>
            </a:r>
          </a:p>
          <a:p>
            <a:pPr marL="285695" indent="-285695">
              <a:lnSpc>
                <a:spcPct val="110000"/>
              </a:lnSpc>
              <a:buFont typeface="Arial" panose="020B0604020202020204" pitchFamily="34" charset="0"/>
              <a:buChar char="•"/>
            </a:pPr>
            <a:r>
              <a:rPr lang="en-US" spc="80" dirty="0">
                <a:solidFill>
                  <a:schemeClr val="tx1"/>
                </a:solidFill>
              </a:rPr>
              <a:t>Implement Common DevOps Practices </a:t>
            </a:r>
          </a:p>
          <a:p>
            <a:pPr marL="285695" indent="-285695">
              <a:lnSpc>
                <a:spcPct val="110000"/>
              </a:lnSpc>
              <a:buFont typeface="Arial" panose="020B0604020202020204" pitchFamily="34" charset="0"/>
              <a:buChar char="•"/>
            </a:pPr>
            <a:r>
              <a:rPr lang="en-US" spc="80" dirty="0">
                <a:solidFill>
                  <a:schemeClr val="tx1"/>
                </a:solidFill>
              </a:rPr>
              <a:t>Use the same tools across Azure Clouds</a:t>
            </a:r>
            <a:endParaRPr lang="en-US" b="0" dirty="0">
              <a:solidFill>
                <a:schemeClr val="tx1"/>
              </a:solidFill>
              <a:latin typeface="Segoe UI Semilight" panose="020B0402040204020203" pitchFamily="34" charset="0"/>
            </a:endParaRPr>
          </a:p>
        </p:txBody>
      </p:sp>
      <p:sp>
        <p:nvSpPr>
          <p:cNvPr id="2" name="Text Placeholder 1">
            <a:extLst>
              <a:ext uri="{FF2B5EF4-FFF2-40B4-BE49-F238E27FC236}">
                <a16:creationId xmlns:a16="http://schemas.microsoft.com/office/drawing/2014/main" id="{F327334F-FD42-4A1C-80D0-6375A096283C}"/>
              </a:ext>
            </a:extLst>
          </p:cNvPr>
          <p:cNvSpPr>
            <a:spLocks noGrp="1"/>
          </p:cNvSpPr>
          <p:nvPr>
            <p:ph type="body" sz="quarter" idx="11"/>
          </p:nvPr>
        </p:nvSpPr>
        <p:spPr>
          <a:xfrm>
            <a:off x="6518045" y="1466097"/>
            <a:ext cx="5316593" cy="580223"/>
          </a:xfrm>
        </p:spPr>
        <p:txBody>
          <a:bodyPr/>
          <a:lstStyle/>
          <a:p>
            <a:endParaRPr lang="en-US"/>
          </a:p>
        </p:txBody>
      </p:sp>
      <p:pic>
        <p:nvPicPr>
          <p:cNvPr id="8" name="Picture 7">
            <a:extLst>
              <a:ext uri="{FF2B5EF4-FFF2-40B4-BE49-F238E27FC236}">
                <a16:creationId xmlns:a16="http://schemas.microsoft.com/office/drawing/2014/main" id="{3A477645-2263-4B81-95F8-6463CFFDD977}"/>
              </a:ext>
            </a:extLst>
          </p:cNvPr>
          <p:cNvPicPr>
            <a:picLocks noChangeAspect="1"/>
          </p:cNvPicPr>
          <p:nvPr/>
        </p:nvPicPr>
        <p:blipFill>
          <a:blip r:embed="rId3"/>
          <a:stretch>
            <a:fillRect/>
          </a:stretch>
        </p:blipFill>
        <p:spPr>
          <a:xfrm>
            <a:off x="5829376" y="1401058"/>
            <a:ext cx="6606217" cy="4332995"/>
          </a:xfrm>
          <a:prstGeom prst="rect">
            <a:avLst/>
          </a:prstGeom>
          <a:solidFill>
            <a:srgbClr val="E6E6E6"/>
          </a:solidFill>
        </p:spPr>
      </p:pic>
    </p:spTree>
    <p:extLst>
      <p:ext uri="{BB962C8B-B14F-4D97-AF65-F5344CB8AC3E}">
        <p14:creationId xmlns:p14="http://schemas.microsoft.com/office/powerpoint/2010/main" val="747926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ECE46-3000-4DA4-B972-26C6AAC1025D}"/>
              </a:ext>
            </a:extLst>
          </p:cNvPr>
          <p:cNvSpPr txBox="1"/>
          <p:nvPr/>
        </p:nvSpPr>
        <p:spPr>
          <a:xfrm>
            <a:off x="7434682" y="3902617"/>
            <a:ext cx="4801482" cy="1536820"/>
          </a:xfrm>
          <a:prstGeom prst="rect">
            <a:avLst/>
          </a:prstGeom>
          <a:noFill/>
        </p:spPr>
        <p:txBody>
          <a:bodyPr wrap="square" lIns="0" tIns="0" rIns="0" bIns="0" rtlCol="0">
            <a:spAutoFit/>
          </a:bodyPr>
          <a:lstStyle/>
          <a:p>
            <a:pPr algn="ctr"/>
            <a:r>
              <a:rPr lang="en-US" sz="4896" dirty="0">
                <a:solidFill>
                  <a:srgbClr val="737373"/>
                </a:solidFill>
                <a:latin typeface="Segoe UI Light" panose="020B0502040204020203" pitchFamily="34" charset="0"/>
                <a:cs typeface="Segoe UI Light" panose="020B0502040204020203" pitchFamily="34" charset="0"/>
              </a:rPr>
              <a:t>Tooling</a:t>
            </a:r>
          </a:p>
          <a:p>
            <a:pPr algn="ctr"/>
            <a:r>
              <a:rPr lang="en-US" sz="4896" dirty="0">
                <a:solidFill>
                  <a:srgbClr val="737373"/>
                </a:solidFill>
                <a:latin typeface="Segoe UI Light" panose="020B0502040204020203" pitchFamily="34" charset="0"/>
                <a:cs typeface="Segoe UI Light" panose="020B0502040204020203" pitchFamily="34" charset="0"/>
              </a:rPr>
              <a:t>Consistency</a:t>
            </a:r>
          </a:p>
        </p:txBody>
      </p:sp>
      <p:sp>
        <p:nvSpPr>
          <p:cNvPr id="10" name="TextBox 9">
            <a:extLst>
              <a:ext uri="{FF2B5EF4-FFF2-40B4-BE49-F238E27FC236}">
                <a16:creationId xmlns:a16="http://schemas.microsoft.com/office/drawing/2014/main" id="{C9D60B07-04BB-4BD5-955E-DFCBF4C0B09A}"/>
              </a:ext>
            </a:extLst>
          </p:cNvPr>
          <p:cNvSpPr txBox="1"/>
          <p:nvPr/>
        </p:nvSpPr>
        <p:spPr>
          <a:xfrm>
            <a:off x="200312" y="3902617"/>
            <a:ext cx="4801482" cy="1536820"/>
          </a:xfrm>
          <a:prstGeom prst="rect">
            <a:avLst/>
          </a:prstGeom>
          <a:noFill/>
        </p:spPr>
        <p:txBody>
          <a:bodyPr wrap="square" lIns="0" tIns="0" rIns="0" bIns="0" rtlCol="0">
            <a:spAutoFit/>
          </a:bodyPr>
          <a:lstStyle/>
          <a:p>
            <a:pPr algn="ctr"/>
            <a:r>
              <a:rPr lang="en-US" sz="4896" dirty="0">
                <a:solidFill>
                  <a:srgbClr val="737373"/>
                </a:solidFill>
                <a:latin typeface="Segoe UI Light" panose="020B0502040204020203" pitchFamily="34" charset="0"/>
                <a:cs typeface="Segoe UI Light" panose="020B0502040204020203" pitchFamily="34" charset="0"/>
              </a:rPr>
              <a:t>Service</a:t>
            </a:r>
          </a:p>
          <a:p>
            <a:pPr algn="ctr"/>
            <a:r>
              <a:rPr lang="en-US" sz="4896" dirty="0">
                <a:solidFill>
                  <a:srgbClr val="737373"/>
                </a:solidFill>
                <a:latin typeface="Segoe UI Light" panose="020B0502040204020203" pitchFamily="34" charset="0"/>
                <a:cs typeface="Segoe UI Light" panose="020B0502040204020203" pitchFamily="34" charset="0"/>
              </a:rPr>
              <a:t>Consistency</a:t>
            </a:r>
          </a:p>
        </p:txBody>
      </p:sp>
      <p:cxnSp>
        <p:nvCxnSpPr>
          <p:cNvPr id="5" name="Straight Arrow Connector 4">
            <a:extLst>
              <a:ext uri="{FF2B5EF4-FFF2-40B4-BE49-F238E27FC236}">
                <a16:creationId xmlns:a16="http://schemas.microsoft.com/office/drawing/2014/main" id="{5E6AD221-9FF3-427D-BCD5-B1AC708BA6EF}"/>
              </a:ext>
            </a:extLst>
          </p:cNvPr>
          <p:cNvCxnSpPr/>
          <p:nvPr/>
        </p:nvCxnSpPr>
        <p:spPr>
          <a:xfrm flipH="1">
            <a:off x="3956019" y="3126132"/>
            <a:ext cx="1966332" cy="9438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32D839-30AC-4ED3-8D59-817BC1B1C9DD}"/>
              </a:ext>
            </a:extLst>
          </p:cNvPr>
          <p:cNvCxnSpPr/>
          <p:nvPr/>
        </p:nvCxnSpPr>
        <p:spPr>
          <a:xfrm>
            <a:off x="6330600" y="3137369"/>
            <a:ext cx="1771572" cy="8988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E4C3874-4786-41C0-87D3-C8A88E14CC9D}"/>
              </a:ext>
            </a:extLst>
          </p:cNvPr>
          <p:cNvSpPr/>
          <p:nvPr/>
        </p:nvSpPr>
        <p:spPr>
          <a:xfrm>
            <a:off x="3297299" y="1585172"/>
            <a:ext cx="5841877" cy="1374897"/>
          </a:xfrm>
          <a:prstGeom prst="rect">
            <a:avLst/>
          </a:prstGeom>
        </p:spPr>
        <p:txBody>
          <a:bodyPr wrap="none">
            <a:spAutoFit/>
          </a:bodyPr>
          <a:lstStyle/>
          <a:p>
            <a:pPr algn="ctr"/>
            <a:r>
              <a:rPr lang="en-US" sz="4080">
                <a:solidFill>
                  <a:srgbClr val="0070C0"/>
                </a:solidFill>
                <a:latin typeface="Segoe UI Light" panose="020B0502040204020203" pitchFamily="34" charset="0"/>
                <a:cs typeface="Segoe UI Light" panose="020B0502040204020203" pitchFamily="34" charset="0"/>
              </a:rPr>
              <a:t>Consistent </a:t>
            </a:r>
          </a:p>
          <a:p>
            <a:pPr algn="ctr"/>
            <a:r>
              <a:rPr lang="en-US" sz="4080">
                <a:solidFill>
                  <a:srgbClr val="0070C0"/>
                </a:solidFill>
                <a:latin typeface="Segoe UI Light" panose="020B0502040204020203" pitchFamily="34" charset="0"/>
                <a:cs typeface="Segoe UI Light" panose="020B0502040204020203" pitchFamily="34" charset="0"/>
              </a:rPr>
              <a:t>Application Development</a:t>
            </a:r>
          </a:p>
        </p:txBody>
      </p:sp>
    </p:spTree>
    <p:extLst>
      <p:ext uri="{BB962C8B-B14F-4D97-AF65-F5344CB8AC3E}">
        <p14:creationId xmlns:p14="http://schemas.microsoft.com/office/powerpoint/2010/main" val="27251271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1" cy="2480679"/>
          </a:xfrm>
        </p:spPr>
        <p:txBody>
          <a:bodyPr/>
          <a:lstStyle/>
          <a:p>
            <a:r>
              <a:rPr lang="en-US" sz="2400" dirty="0">
                <a:solidFill>
                  <a:srgbClr val="0078D7"/>
                </a:solidFill>
              </a:rPr>
              <a:t>DevOps concepts and practices</a:t>
            </a:r>
          </a:p>
          <a:p>
            <a:r>
              <a:rPr lang="en-US" sz="2400" dirty="0">
                <a:solidFill>
                  <a:srgbClr val="0078D7"/>
                </a:solidFill>
              </a:rPr>
              <a:t>DevOps on Azure Stack Hub</a:t>
            </a:r>
          </a:p>
          <a:p>
            <a:r>
              <a:rPr lang="en-US" sz="2400" dirty="0">
                <a:solidFill>
                  <a:srgbClr val="0078D7"/>
                </a:solidFill>
              </a:rPr>
              <a:t>DevOps ecosystem</a:t>
            </a:r>
            <a:endParaRPr lang="en-US" sz="2400" dirty="0">
              <a:solidFill>
                <a:srgbClr val="0078D7"/>
              </a:solidFill>
              <a:latin typeface="Segoe UI Light" pitchFamily="34" charset="0"/>
            </a:endParaRPr>
          </a:p>
          <a:p>
            <a:r>
              <a:rPr lang="en-US" sz="2400" dirty="0">
                <a:solidFill>
                  <a:srgbClr val="0078D7"/>
                </a:solidFill>
              </a:rPr>
              <a:t>DevOps pipeline</a:t>
            </a:r>
          </a:p>
          <a:p>
            <a:r>
              <a:rPr lang="en-US" sz="2400" dirty="0">
                <a:solidFill>
                  <a:srgbClr val="0078D7"/>
                </a:solidFill>
              </a:rPr>
              <a:t>Testing and metrics</a:t>
            </a: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362200" y="2523839"/>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Service Consistency</a:t>
            </a:r>
          </a:p>
          <a:p>
            <a:pPr algn="ctr"/>
            <a:r>
              <a:rPr lang="en-US" sz="4896" dirty="0">
                <a:solidFill>
                  <a:srgbClr val="00B0F0"/>
                </a:solidFill>
                <a:latin typeface="Segoe UI Light" panose="020B0502040204020203" pitchFamily="34" charset="0"/>
                <a:cs typeface="Segoe UI Light" panose="020B0502040204020203" pitchFamily="34" charset="0"/>
              </a:rPr>
              <a:t>Across All Azure Clouds</a:t>
            </a:r>
          </a:p>
        </p:txBody>
      </p:sp>
    </p:spTree>
    <p:extLst>
      <p:ext uri="{BB962C8B-B14F-4D97-AF65-F5344CB8AC3E}">
        <p14:creationId xmlns:p14="http://schemas.microsoft.com/office/powerpoint/2010/main" val="10447571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solidFill>
                  <a:schemeClr val="tx1"/>
                </a:solidFill>
              </a:rPr>
              <a:t>Deploy repeatedly &amp; reliably using ARM</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1"/>
          </p:nvPr>
        </p:nvSpPr>
        <p:spPr>
          <a:xfrm>
            <a:off x="435795" y="2357007"/>
            <a:ext cx="3831297" cy="3494304"/>
          </a:xfrm>
        </p:spPr>
        <p:txBody>
          <a:bodyPr vert="horz" wrap="square" lIns="0" tIns="0" rIns="0" bIns="0" rtlCol="0" anchor="t">
            <a:noAutofit/>
          </a:bodyPr>
          <a:lstStyle/>
          <a:p>
            <a:pPr algn="ctr"/>
            <a:r>
              <a:rPr lang="en-US" sz="2400" b="0" dirty="0">
                <a:solidFill>
                  <a:schemeClr val="tx1"/>
                </a:solidFill>
                <a:latin typeface="Segoe UI Semilight" panose="020B0402040204020203" pitchFamily="34" charset="0"/>
              </a:rPr>
              <a:t>Azure Resource Manager &amp; DevOps Tool Integrations</a:t>
            </a:r>
          </a:p>
          <a:p>
            <a:pPr algn="ctr"/>
            <a:endParaRPr lang="en-US" dirty="0"/>
          </a:p>
          <a:p>
            <a:pPr marL="285115" indent="-285115">
              <a:lnSpc>
                <a:spcPct val="110000"/>
              </a:lnSpc>
              <a:buFont typeface="Arial" panose="020B0604020202020204" pitchFamily="34" charset="0"/>
              <a:buChar char="•"/>
            </a:pPr>
            <a:r>
              <a:rPr lang="en-US" sz="1350" spc="80" dirty="0">
                <a:solidFill>
                  <a:schemeClr val="tx1"/>
                </a:solidFill>
              </a:rPr>
              <a:t>Infrastructure as Code</a:t>
            </a:r>
            <a:r>
              <a:rPr lang="en-US" sz="1350" b="0" spc="80" dirty="0">
                <a:solidFill>
                  <a:schemeClr val="tx1"/>
                </a:solidFill>
              </a:rPr>
              <a:t> built-in with Azure Resource Manager</a:t>
            </a:r>
            <a:endParaRPr lang="en-US" sz="1350" b="0" spc="80" dirty="0">
              <a:solidFill>
                <a:schemeClr val="tx1"/>
              </a:solidFill>
              <a:cs typeface="Segoe UI"/>
            </a:endParaRPr>
          </a:p>
          <a:p>
            <a:pPr marL="285115" indent="-285115">
              <a:lnSpc>
                <a:spcPct val="110000"/>
              </a:lnSpc>
              <a:buFont typeface="Arial" panose="020B0604020202020204" pitchFamily="34" charset="0"/>
              <a:buChar char="•"/>
            </a:pPr>
            <a:r>
              <a:rPr lang="en-US" b="0" spc="80" dirty="0">
                <a:solidFill>
                  <a:schemeClr val="tx1"/>
                </a:solidFill>
              </a:rPr>
              <a:t>Consistent between Azure and Azure Stack Hub</a:t>
            </a:r>
            <a:endParaRPr lang="en-US" b="0" spc="80" dirty="0">
              <a:solidFill>
                <a:schemeClr val="tx1"/>
              </a:solidFill>
              <a:cs typeface="Segoe UI"/>
            </a:endParaRPr>
          </a:p>
          <a:p>
            <a:pPr marL="285115" indent="-285115">
              <a:lnSpc>
                <a:spcPct val="110000"/>
              </a:lnSpc>
              <a:buFont typeface="Arial" panose="020B0604020202020204" pitchFamily="34" charset="0"/>
              <a:buChar char="•"/>
            </a:pPr>
            <a:r>
              <a:rPr lang="en-US" b="0" spc="80" dirty="0">
                <a:solidFill>
                  <a:schemeClr val="tx1"/>
                </a:solidFill>
              </a:rPr>
              <a:t>Support for DevOps tools integrations and OSS tooling</a:t>
            </a:r>
            <a:endParaRPr lang="en-US" b="0" dirty="0">
              <a:solidFill>
                <a:schemeClr val="tx1"/>
              </a:solidFill>
              <a:cs typeface="Segoe UI"/>
            </a:endParaRPr>
          </a:p>
        </p:txBody>
      </p:sp>
      <p:cxnSp>
        <p:nvCxnSpPr>
          <p:cNvPr id="9" name="Straight Connector 8">
            <a:extLst>
              <a:ext uri="{FF2B5EF4-FFF2-40B4-BE49-F238E27FC236}">
                <a16:creationId xmlns:a16="http://schemas.microsoft.com/office/drawing/2014/main" id="{CF7662E3-FD62-460C-BF54-34BE14A5E3C5}"/>
              </a:ext>
            </a:extLst>
          </p:cNvPr>
          <p:cNvCxnSpPr>
            <a:cxnSpLocks/>
          </p:cNvCxnSpPr>
          <p:nvPr/>
        </p:nvCxnSpPr>
        <p:spPr>
          <a:xfrm flipV="1">
            <a:off x="515796" y="3293020"/>
            <a:ext cx="3542798" cy="0"/>
          </a:xfrm>
          <a:prstGeom prst="line">
            <a:avLst/>
          </a:prstGeom>
          <a:noFill/>
          <a:ln w="12700" cap="flat" cmpd="sng" algn="ctr">
            <a:solidFill>
              <a:srgbClr val="4DB0FF"/>
            </a:solidFill>
            <a:prstDash val="solid"/>
            <a:miter lim="800000"/>
          </a:ln>
          <a:effectLst/>
        </p:spPr>
      </p:cxnSp>
      <p:pic>
        <p:nvPicPr>
          <p:cNvPr id="32" name="Graphic 31">
            <a:extLst>
              <a:ext uri="{FF2B5EF4-FFF2-40B4-BE49-F238E27FC236}">
                <a16:creationId xmlns:a16="http://schemas.microsoft.com/office/drawing/2014/main" id="{ADB0FD68-A0A8-45A9-A089-3250C952D4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018" y="1533999"/>
            <a:ext cx="658350" cy="535405"/>
          </a:xfrm>
          <a:prstGeom prst="rect">
            <a:avLst/>
          </a:prstGeom>
        </p:spPr>
      </p:pic>
      <p:grpSp>
        <p:nvGrpSpPr>
          <p:cNvPr id="3" name="Group 2">
            <a:extLst>
              <a:ext uri="{FF2B5EF4-FFF2-40B4-BE49-F238E27FC236}">
                <a16:creationId xmlns:a16="http://schemas.microsoft.com/office/drawing/2014/main" id="{3ED49EE1-9C62-4C77-B371-65FA83E376D4}"/>
              </a:ext>
            </a:extLst>
          </p:cNvPr>
          <p:cNvGrpSpPr/>
          <p:nvPr/>
        </p:nvGrpSpPr>
        <p:grpSpPr>
          <a:xfrm>
            <a:off x="5880352" y="1534482"/>
            <a:ext cx="5859809" cy="4723545"/>
            <a:chOff x="5764710" y="1504531"/>
            <a:chExt cx="5745432" cy="4631347"/>
          </a:xfrm>
        </p:grpSpPr>
        <p:grpSp>
          <p:nvGrpSpPr>
            <p:cNvPr id="17" name="Group 16">
              <a:extLst>
                <a:ext uri="{FF2B5EF4-FFF2-40B4-BE49-F238E27FC236}">
                  <a16:creationId xmlns:a16="http://schemas.microsoft.com/office/drawing/2014/main" id="{59D4BCEE-0673-4D3C-9D7E-E890D9D0398D}"/>
                </a:ext>
              </a:extLst>
            </p:cNvPr>
            <p:cNvGrpSpPr/>
            <p:nvPr/>
          </p:nvGrpSpPr>
          <p:grpSpPr>
            <a:xfrm>
              <a:off x="5764710" y="1504531"/>
              <a:ext cx="5745432" cy="4631347"/>
              <a:chOff x="6454613" y="1725568"/>
              <a:chExt cx="5747064" cy="4632660"/>
            </a:xfrm>
            <a:solidFill>
              <a:schemeClr val="accent3"/>
            </a:solidFill>
          </p:grpSpPr>
          <p:grpSp>
            <p:nvGrpSpPr>
              <p:cNvPr id="18" name="Group 17">
                <a:extLst>
                  <a:ext uri="{FF2B5EF4-FFF2-40B4-BE49-F238E27FC236}">
                    <a16:creationId xmlns:a16="http://schemas.microsoft.com/office/drawing/2014/main" id="{B15C7A0A-2CC8-4006-8793-AAE0E0C0F986}"/>
                  </a:ext>
                </a:extLst>
              </p:cNvPr>
              <p:cNvGrpSpPr/>
              <p:nvPr/>
            </p:nvGrpSpPr>
            <p:grpSpPr>
              <a:xfrm>
                <a:off x="6454613" y="3339347"/>
                <a:ext cx="2150238" cy="840209"/>
                <a:chOff x="5918843" y="2930912"/>
                <a:chExt cx="2150544" cy="840328"/>
              </a:xfrm>
              <a:grpFill/>
            </p:grpSpPr>
            <p:sp>
              <p:nvSpPr>
                <p:cNvPr id="45" name="Freeform 14">
                  <a:extLst>
                    <a:ext uri="{FF2B5EF4-FFF2-40B4-BE49-F238E27FC236}">
                      <a16:creationId xmlns:a16="http://schemas.microsoft.com/office/drawing/2014/main" id="{42F1CE77-A900-4B6D-BBBA-62C4158BCE38}"/>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46" name="TextBox 45">
                  <a:extLst>
                    <a:ext uri="{FF2B5EF4-FFF2-40B4-BE49-F238E27FC236}">
                      <a16:creationId xmlns:a16="http://schemas.microsoft.com/office/drawing/2014/main" id="{722F1BF2-CB77-4C89-AB37-641C95747B76}"/>
                    </a:ext>
                  </a:extLst>
                </p:cNvPr>
                <p:cNvSpPr txBox="1"/>
                <p:nvPr/>
              </p:nvSpPr>
              <p:spPr>
                <a:xfrm>
                  <a:off x="5918843" y="2930912"/>
                  <a:ext cx="2150544" cy="197830"/>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 Resource Manager</a:t>
                  </a:r>
                </a:p>
              </p:txBody>
            </p:sp>
          </p:grpSp>
          <p:grpSp>
            <p:nvGrpSpPr>
              <p:cNvPr id="19" name="Group 18">
                <a:extLst>
                  <a:ext uri="{FF2B5EF4-FFF2-40B4-BE49-F238E27FC236}">
                    <a16:creationId xmlns:a16="http://schemas.microsoft.com/office/drawing/2014/main" id="{8E62E7B1-5129-4DF0-A643-D36AA4E4D244}"/>
                  </a:ext>
                </a:extLst>
              </p:cNvPr>
              <p:cNvGrpSpPr/>
              <p:nvPr/>
            </p:nvGrpSpPr>
            <p:grpSpPr>
              <a:xfrm>
                <a:off x="10051439" y="3344833"/>
                <a:ext cx="2150238" cy="834720"/>
                <a:chOff x="9516187" y="2936401"/>
                <a:chExt cx="2150545" cy="834839"/>
              </a:xfrm>
              <a:grpFill/>
            </p:grpSpPr>
            <p:sp>
              <p:nvSpPr>
                <p:cNvPr id="43" name="Freeform 14">
                  <a:extLst>
                    <a:ext uri="{FF2B5EF4-FFF2-40B4-BE49-F238E27FC236}">
                      <a16:creationId xmlns:a16="http://schemas.microsoft.com/office/drawing/2014/main" id="{5551D8DE-598C-4890-BB1B-3FE2A32F95D5}"/>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44" name="TextBox 43">
                  <a:extLst>
                    <a:ext uri="{FF2B5EF4-FFF2-40B4-BE49-F238E27FC236}">
                      <a16:creationId xmlns:a16="http://schemas.microsoft.com/office/drawing/2014/main" id="{164F7C0E-A3F4-497B-AC51-314ED319A831}"/>
                    </a:ext>
                  </a:extLst>
                </p:cNvPr>
                <p:cNvSpPr txBox="1"/>
                <p:nvPr/>
              </p:nvSpPr>
              <p:spPr>
                <a:xfrm>
                  <a:off x="9516187" y="2936401"/>
                  <a:ext cx="2150545" cy="197830"/>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 Resource Manager</a:t>
                  </a:r>
                </a:p>
              </p:txBody>
            </p:sp>
          </p:grpSp>
          <p:sp>
            <p:nvSpPr>
              <p:cNvPr id="20" name="TextBox 19">
                <a:extLst>
                  <a:ext uri="{FF2B5EF4-FFF2-40B4-BE49-F238E27FC236}">
                    <a16:creationId xmlns:a16="http://schemas.microsoft.com/office/drawing/2014/main" id="{63B0B8F3-4EAE-4EBF-80FF-24E784C9A43F}"/>
                  </a:ext>
                </a:extLst>
              </p:cNvPr>
              <p:cNvSpPr txBox="1"/>
              <p:nvPr/>
            </p:nvSpPr>
            <p:spPr>
              <a:xfrm>
                <a:off x="10711084" y="6160426"/>
                <a:ext cx="498676" cy="197802"/>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a:t>
                </a:r>
              </a:p>
            </p:txBody>
          </p:sp>
          <p:sp>
            <p:nvSpPr>
              <p:cNvPr id="21" name="TextBox 20">
                <a:extLst>
                  <a:ext uri="{FF2B5EF4-FFF2-40B4-BE49-F238E27FC236}">
                    <a16:creationId xmlns:a16="http://schemas.microsoft.com/office/drawing/2014/main" id="{8D774901-C1BE-450C-A43E-DD47FD911CBD}"/>
                  </a:ext>
                </a:extLst>
              </p:cNvPr>
              <p:cNvSpPr txBox="1"/>
              <p:nvPr/>
            </p:nvSpPr>
            <p:spPr>
              <a:xfrm>
                <a:off x="6825312" y="6160426"/>
                <a:ext cx="1400795" cy="193941"/>
              </a:xfrm>
              <a:prstGeom prst="rect">
                <a:avLst/>
              </a:prstGeom>
              <a:noFill/>
            </p:spPr>
            <p:txBody>
              <a:bodyPr wrap="none" lIns="0" tIns="0" rIns="0" bIns="0" rtlCol="0">
                <a:spAutoFit/>
              </a:bodyPr>
              <a:lstStyle/>
              <a:p>
                <a:pPr defTabSz="932131">
                  <a:lnSpc>
                    <a:spcPct val="90000"/>
                  </a:lnSpc>
                  <a:spcAft>
                    <a:spcPts val="612"/>
                  </a:spcAft>
                  <a:defRPr/>
                </a:pPr>
                <a:r>
                  <a:rPr lang="en-US" sz="1428" b="1" kern="0" dirty="0">
                    <a:latin typeface="Segoe UI"/>
                  </a:rPr>
                  <a:t>Azure Stack Hub</a:t>
                </a:r>
              </a:p>
            </p:txBody>
          </p:sp>
          <p:grpSp>
            <p:nvGrpSpPr>
              <p:cNvPr id="22" name="Group 21">
                <a:extLst>
                  <a:ext uri="{FF2B5EF4-FFF2-40B4-BE49-F238E27FC236}">
                    <a16:creationId xmlns:a16="http://schemas.microsoft.com/office/drawing/2014/main" id="{CAAAEDCC-2FBC-4733-AB23-70B94545EB02}"/>
                  </a:ext>
                </a:extLst>
              </p:cNvPr>
              <p:cNvGrpSpPr/>
              <p:nvPr/>
            </p:nvGrpSpPr>
            <p:grpSpPr>
              <a:xfrm>
                <a:off x="7279355" y="2885835"/>
                <a:ext cx="1104744" cy="316617"/>
                <a:chOff x="6743700" y="2477338"/>
                <a:chExt cx="1104900" cy="316662"/>
              </a:xfrm>
              <a:grpFill/>
            </p:grpSpPr>
            <p:cxnSp>
              <p:nvCxnSpPr>
                <p:cNvPr id="41" name="Straight Connector 40">
                  <a:extLst>
                    <a:ext uri="{FF2B5EF4-FFF2-40B4-BE49-F238E27FC236}">
                      <a16:creationId xmlns:a16="http://schemas.microsoft.com/office/drawing/2014/main" id="{408DA718-3601-44F5-A544-882F8DB585BB}"/>
                    </a:ext>
                  </a:extLst>
                </p:cNvPr>
                <p:cNvCxnSpPr/>
                <p:nvPr/>
              </p:nvCxnSpPr>
              <p:spPr>
                <a:xfrm>
                  <a:off x="67437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C3F81AC-251B-4D2E-B736-7CB49FAE1474}"/>
                    </a:ext>
                  </a:extLst>
                </p:cNvPr>
                <p:cNvCxnSpPr/>
                <p:nvPr/>
              </p:nvCxnSpPr>
              <p:spPr>
                <a:xfrm flipV="1">
                  <a:off x="67437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4B930F-B5D9-4E2F-B309-F240E602691F}"/>
                  </a:ext>
                </a:extLst>
              </p:cNvPr>
              <p:cNvGrpSpPr/>
              <p:nvPr/>
            </p:nvGrpSpPr>
            <p:grpSpPr>
              <a:xfrm>
                <a:off x="9806296" y="2885835"/>
                <a:ext cx="1104744" cy="316617"/>
                <a:chOff x="9271000" y="2477338"/>
                <a:chExt cx="1104900" cy="316662"/>
              </a:xfrm>
              <a:grpFill/>
            </p:grpSpPr>
            <p:cxnSp>
              <p:nvCxnSpPr>
                <p:cNvPr id="39" name="Straight Connector 38">
                  <a:extLst>
                    <a:ext uri="{FF2B5EF4-FFF2-40B4-BE49-F238E27FC236}">
                      <a16:creationId xmlns:a16="http://schemas.microsoft.com/office/drawing/2014/main" id="{B56C0257-998A-4C1D-B579-20632F0300A6}"/>
                    </a:ext>
                  </a:extLst>
                </p:cNvPr>
                <p:cNvCxnSpPr/>
                <p:nvPr/>
              </p:nvCxnSpPr>
              <p:spPr>
                <a:xfrm>
                  <a:off x="92710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847F17-0BCF-4893-842C-586F912D4A22}"/>
                    </a:ext>
                  </a:extLst>
                </p:cNvPr>
                <p:cNvCxnSpPr/>
                <p:nvPr/>
              </p:nvCxnSpPr>
              <p:spPr>
                <a:xfrm flipV="1">
                  <a:off x="103759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D3304463-D465-407A-B19D-49CDFBC8D244}"/>
                  </a:ext>
                </a:extLst>
              </p:cNvPr>
              <p:cNvCxnSpPr/>
              <p:nvPr/>
            </p:nvCxnSpPr>
            <p:spPr>
              <a:xfrm flipV="1">
                <a:off x="7279355" y="4392303"/>
                <a:ext cx="0" cy="316617"/>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A83E3A-AD28-4DF8-8D29-F71487EDC78B}"/>
                  </a:ext>
                </a:extLst>
              </p:cNvPr>
              <p:cNvCxnSpPr>
                <a:cxnSpLocks/>
              </p:cNvCxnSpPr>
              <p:nvPr/>
            </p:nvCxnSpPr>
            <p:spPr>
              <a:xfrm flipV="1">
                <a:off x="10957215" y="4392304"/>
                <a:ext cx="0" cy="331986"/>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1B33893-2615-4421-BE4E-15F594F8FF42}"/>
                  </a:ext>
                </a:extLst>
              </p:cNvPr>
              <p:cNvSpPr txBox="1"/>
              <p:nvPr/>
            </p:nvSpPr>
            <p:spPr>
              <a:xfrm>
                <a:off x="6711621" y="1725568"/>
                <a:ext cx="1512548"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Describe</a:t>
                </a:r>
              </a:p>
            </p:txBody>
          </p:sp>
          <p:sp>
            <p:nvSpPr>
              <p:cNvPr id="29" name="TextBox 28">
                <a:extLst>
                  <a:ext uri="{FF2B5EF4-FFF2-40B4-BE49-F238E27FC236}">
                    <a16:creationId xmlns:a16="http://schemas.microsoft.com/office/drawing/2014/main" id="{48A23287-2BC4-4793-A6DE-CAC8EF149697}"/>
                  </a:ext>
                </a:extLst>
              </p:cNvPr>
              <p:cNvSpPr txBox="1"/>
              <p:nvPr/>
            </p:nvSpPr>
            <p:spPr>
              <a:xfrm>
                <a:off x="8477124" y="1725568"/>
                <a:ext cx="1305701"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Deploy</a:t>
                </a:r>
              </a:p>
            </p:txBody>
          </p:sp>
          <p:sp>
            <p:nvSpPr>
              <p:cNvPr id="31" name="TextBox 30">
                <a:extLst>
                  <a:ext uri="{FF2B5EF4-FFF2-40B4-BE49-F238E27FC236}">
                    <a16:creationId xmlns:a16="http://schemas.microsoft.com/office/drawing/2014/main" id="{727A3DAB-C596-4295-B19A-0747AD1857E8}"/>
                  </a:ext>
                </a:extLst>
              </p:cNvPr>
              <p:cNvSpPr txBox="1"/>
              <p:nvPr/>
            </p:nvSpPr>
            <p:spPr>
              <a:xfrm>
                <a:off x="10005420" y="1725568"/>
                <a:ext cx="1353804"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Control</a:t>
                </a:r>
              </a:p>
            </p:txBody>
          </p:sp>
          <p:grpSp>
            <p:nvGrpSpPr>
              <p:cNvPr id="33" name="Group 32">
                <a:extLst>
                  <a:ext uri="{FF2B5EF4-FFF2-40B4-BE49-F238E27FC236}">
                    <a16:creationId xmlns:a16="http://schemas.microsoft.com/office/drawing/2014/main" id="{33A1264A-24A1-45FA-87A3-881949E3E8A1}"/>
                  </a:ext>
                </a:extLst>
              </p:cNvPr>
              <p:cNvGrpSpPr/>
              <p:nvPr/>
            </p:nvGrpSpPr>
            <p:grpSpPr>
              <a:xfrm>
                <a:off x="8754373" y="2589965"/>
                <a:ext cx="1070944" cy="926480"/>
                <a:chOff x="7516813" y="3165475"/>
                <a:chExt cx="1423988" cy="1231900"/>
              </a:xfrm>
              <a:grpFill/>
            </p:grpSpPr>
            <p:sp>
              <p:nvSpPr>
                <p:cNvPr id="34" name="Freeform 18">
                  <a:extLst>
                    <a:ext uri="{FF2B5EF4-FFF2-40B4-BE49-F238E27FC236}">
                      <a16:creationId xmlns:a16="http://schemas.microsoft.com/office/drawing/2014/main" id="{7865198D-D1D4-4644-9C46-ED52CCBA3DB1}"/>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5" name="Rectangle 19">
                  <a:extLst>
                    <a:ext uri="{FF2B5EF4-FFF2-40B4-BE49-F238E27FC236}">
                      <a16:creationId xmlns:a16="http://schemas.microsoft.com/office/drawing/2014/main" id="{A64F66E1-B48A-48B6-B8D3-1DAEF3FD4E63}"/>
                    </a:ext>
                  </a:extLst>
                </p:cNvPr>
                <p:cNvSpPr>
                  <a:spLocks noChangeArrowheads="1"/>
                </p:cNvSpPr>
                <p:nvPr/>
              </p:nvSpPr>
              <p:spPr bwMode="auto">
                <a:xfrm>
                  <a:off x="8135938" y="4025900"/>
                  <a:ext cx="98425" cy="185738"/>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6" name="Rectangle 20">
                  <a:extLst>
                    <a:ext uri="{FF2B5EF4-FFF2-40B4-BE49-F238E27FC236}">
                      <a16:creationId xmlns:a16="http://schemas.microsoft.com/office/drawing/2014/main" id="{C82B6F8C-F640-4D96-A4AD-6547A8F6D02F}"/>
                    </a:ext>
                  </a:extLst>
                </p:cNvPr>
                <p:cNvSpPr>
                  <a:spLocks noChangeArrowheads="1"/>
                </p:cNvSpPr>
                <p:nvPr/>
              </p:nvSpPr>
              <p:spPr bwMode="auto">
                <a:xfrm>
                  <a:off x="8294688" y="3984625"/>
                  <a:ext cx="98425" cy="227013"/>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7" name="Rectangle 21">
                  <a:extLst>
                    <a:ext uri="{FF2B5EF4-FFF2-40B4-BE49-F238E27FC236}">
                      <a16:creationId xmlns:a16="http://schemas.microsoft.com/office/drawing/2014/main" id="{B095999C-4B10-4BE2-AF14-C57C0ECC1BE5}"/>
                    </a:ext>
                  </a:extLst>
                </p:cNvPr>
                <p:cNvSpPr>
                  <a:spLocks noChangeArrowheads="1"/>
                </p:cNvSpPr>
                <p:nvPr/>
              </p:nvSpPr>
              <p:spPr bwMode="auto">
                <a:xfrm>
                  <a:off x="8456613" y="3922713"/>
                  <a:ext cx="98425" cy="288925"/>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8" name="Rectangle 22">
                  <a:extLst>
                    <a:ext uri="{FF2B5EF4-FFF2-40B4-BE49-F238E27FC236}">
                      <a16:creationId xmlns:a16="http://schemas.microsoft.com/office/drawing/2014/main" id="{461A8ABA-438F-4C25-BA20-D652F1CB3CCA}"/>
                    </a:ext>
                  </a:extLst>
                </p:cNvPr>
                <p:cNvSpPr>
                  <a:spLocks noChangeArrowheads="1"/>
                </p:cNvSpPr>
                <p:nvPr/>
              </p:nvSpPr>
              <p:spPr bwMode="auto">
                <a:xfrm>
                  <a:off x="8615363" y="3840163"/>
                  <a:ext cx="98425" cy="371475"/>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grpSp>
        </p:grpSp>
        <p:sp>
          <p:nvSpPr>
            <p:cNvPr id="47" name="server" title="Icon of a server tower">
              <a:extLst>
                <a:ext uri="{FF2B5EF4-FFF2-40B4-BE49-F238E27FC236}">
                  <a16:creationId xmlns:a16="http://schemas.microsoft.com/office/drawing/2014/main" id="{EDFF4712-4DAE-4696-9580-A1388D319BFB}"/>
                </a:ext>
              </a:extLst>
            </p:cNvPr>
            <p:cNvSpPr>
              <a:spLocks noChangeAspect="1" noEditPoints="1"/>
            </p:cNvSpPr>
            <p:nvPr/>
          </p:nvSpPr>
          <p:spPr bwMode="auto">
            <a:xfrm>
              <a:off x="6454046" y="470974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48" name="Picture 47">
              <a:extLst>
                <a:ext uri="{FF2B5EF4-FFF2-40B4-BE49-F238E27FC236}">
                  <a16:creationId xmlns:a16="http://schemas.microsoft.com/office/drawing/2014/main" id="{3AF7FA8A-E43B-44CC-9142-E12997758315}"/>
                </a:ext>
              </a:extLst>
            </p:cNvPr>
            <p:cNvPicPr>
              <a:picLocks noChangeAspect="1"/>
            </p:cNvPicPr>
            <p:nvPr/>
          </p:nvPicPr>
          <p:blipFill>
            <a:blip r:embed="rId5"/>
            <a:stretch>
              <a:fillRect/>
            </a:stretch>
          </p:blipFill>
          <p:spPr>
            <a:xfrm>
              <a:off x="9645960" y="4658809"/>
              <a:ext cx="1151320" cy="1146014"/>
            </a:xfrm>
            <a:prstGeom prst="rect">
              <a:avLst/>
            </a:prstGeom>
          </p:spPr>
        </p:pic>
        <p:sp>
          <p:nvSpPr>
            <p:cNvPr id="49" name="server" title="Icon of a server tower">
              <a:extLst>
                <a:ext uri="{FF2B5EF4-FFF2-40B4-BE49-F238E27FC236}">
                  <a16:creationId xmlns:a16="http://schemas.microsoft.com/office/drawing/2014/main" id="{E02E7D57-ADD5-4881-A205-3E4399B4AB4F}"/>
                </a:ext>
              </a:extLst>
            </p:cNvPr>
            <p:cNvSpPr>
              <a:spLocks noChangeAspect="1" noEditPoints="1"/>
            </p:cNvSpPr>
            <p:nvPr/>
          </p:nvSpPr>
          <p:spPr bwMode="auto">
            <a:xfrm>
              <a:off x="6329949" y="479909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solidFill>
              <a:srgbClr val="FFFFFF"/>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50" name="Picture 49">
              <a:extLst>
                <a:ext uri="{FF2B5EF4-FFF2-40B4-BE49-F238E27FC236}">
                  <a16:creationId xmlns:a16="http://schemas.microsoft.com/office/drawing/2014/main" id="{CDBD4127-6F12-43D0-B8C9-110A4177B764}"/>
                </a:ext>
              </a:extLst>
            </p:cNvPr>
            <p:cNvPicPr>
              <a:picLocks noChangeAspect="1"/>
            </p:cNvPicPr>
            <p:nvPr/>
          </p:nvPicPr>
          <p:blipFill>
            <a:blip r:embed="rId5"/>
            <a:stretch>
              <a:fillRect/>
            </a:stretch>
          </p:blipFill>
          <p:spPr>
            <a:xfrm>
              <a:off x="6449121" y="5079568"/>
              <a:ext cx="323436" cy="321945"/>
            </a:xfrm>
            <a:prstGeom prst="rect">
              <a:avLst/>
            </a:prstGeom>
          </p:spPr>
        </p:pic>
      </p:grpSp>
    </p:spTree>
    <p:extLst>
      <p:ext uri="{BB962C8B-B14F-4D97-AF65-F5344CB8AC3E}">
        <p14:creationId xmlns:p14="http://schemas.microsoft.com/office/powerpoint/2010/main" val="21686362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327-E9AC-40FA-8407-957706E75A10}"/>
              </a:ext>
            </a:extLst>
          </p:cNvPr>
          <p:cNvSpPr>
            <a:spLocks noGrp="1"/>
          </p:cNvSpPr>
          <p:nvPr>
            <p:ph type="title"/>
          </p:nvPr>
        </p:nvSpPr>
        <p:spPr>
          <a:xfrm>
            <a:off x="599302" y="182190"/>
            <a:ext cx="11237870" cy="565027"/>
          </a:xfrm>
        </p:spPr>
        <p:txBody>
          <a:bodyPr/>
          <a:lstStyle/>
          <a:p>
            <a:r>
              <a:rPr lang="en-US" dirty="0">
                <a:solidFill>
                  <a:srgbClr val="000000"/>
                </a:solidFill>
              </a:rPr>
              <a:t>A consistent cloud platform</a:t>
            </a:r>
          </a:p>
        </p:txBody>
      </p:sp>
      <p:grpSp>
        <p:nvGrpSpPr>
          <p:cNvPr id="4" name="Group 3">
            <a:extLst>
              <a:ext uri="{FF2B5EF4-FFF2-40B4-BE49-F238E27FC236}">
                <a16:creationId xmlns:a16="http://schemas.microsoft.com/office/drawing/2014/main" id="{B0783BD3-5DE9-4339-95F2-30C2A6EA1F9B}"/>
              </a:ext>
            </a:extLst>
          </p:cNvPr>
          <p:cNvGrpSpPr/>
          <p:nvPr/>
        </p:nvGrpSpPr>
        <p:grpSpPr>
          <a:xfrm>
            <a:off x="7386926" y="2083774"/>
            <a:ext cx="1715786" cy="464932"/>
            <a:chOff x="7945826" y="2962421"/>
            <a:chExt cx="1682296" cy="455857"/>
          </a:xfrm>
        </p:grpSpPr>
        <p:sp>
          <p:nvSpPr>
            <p:cNvPr id="5" name="TextBox 4">
              <a:extLst>
                <a:ext uri="{FF2B5EF4-FFF2-40B4-BE49-F238E27FC236}">
                  <a16:creationId xmlns:a16="http://schemas.microsoft.com/office/drawing/2014/main" id="{243976D6-B0E1-4064-AD47-38378D706C6D}"/>
                </a:ext>
              </a:extLst>
            </p:cNvPr>
            <p:cNvSpPr txBox="1"/>
            <p:nvPr/>
          </p:nvSpPr>
          <p:spPr>
            <a:xfrm>
              <a:off x="7945826" y="2962421"/>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Operations</a:t>
              </a:r>
            </a:p>
          </p:txBody>
        </p:sp>
        <p:sp>
          <p:nvSpPr>
            <p:cNvPr id="6" name="Touchscreen" title="Icon of a closed hand with one finger touching a screen">
              <a:extLst>
                <a:ext uri="{FF2B5EF4-FFF2-40B4-BE49-F238E27FC236}">
                  <a16:creationId xmlns:a16="http://schemas.microsoft.com/office/drawing/2014/main" id="{B8730F0A-C8E6-4EE8-9C6C-6745EBDE11A5}"/>
                </a:ext>
              </a:extLst>
            </p:cNvPr>
            <p:cNvSpPr>
              <a:spLocks noChangeAspect="1" noEditPoints="1"/>
            </p:cNvSpPr>
            <p:nvPr/>
          </p:nvSpPr>
          <p:spPr bwMode="auto">
            <a:xfrm>
              <a:off x="7945826" y="3028424"/>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7" name="Group 6">
            <a:extLst>
              <a:ext uri="{FF2B5EF4-FFF2-40B4-BE49-F238E27FC236}">
                <a16:creationId xmlns:a16="http://schemas.microsoft.com/office/drawing/2014/main" id="{0DED0F5D-1DF8-4648-90C6-84B30142DE15}"/>
              </a:ext>
            </a:extLst>
          </p:cNvPr>
          <p:cNvGrpSpPr/>
          <p:nvPr/>
        </p:nvGrpSpPr>
        <p:grpSpPr>
          <a:xfrm>
            <a:off x="5580221" y="2087601"/>
            <a:ext cx="1715786" cy="464932"/>
            <a:chOff x="4895911" y="2955958"/>
            <a:chExt cx="1682296" cy="455857"/>
          </a:xfrm>
        </p:grpSpPr>
        <p:sp>
          <p:nvSpPr>
            <p:cNvPr id="8" name="TextBox 7">
              <a:extLst>
                <a:ext uri="{FF2B5EF4-FFF2-40B4-BE49-F238E27FC236}">
                  <a16:creationId xmlns:a16="http://schemas.microsoft.com/office/drawing/2014/main" id="{0FB5353A-1615-476B-B28B-A611065191DB}"/>
                </a:ext>
              </a:extLst>
            </p:cNvPr>
            <p:cNvSpPr txBox="1"/>
            <p:nvPr/>
          </p:nvSpPr>
          <p:spPr>
            <a:xfrm>
              <a:off x="4895911" y="2955958"/>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Automations</a:t>
              </a:r>
            </a:p>
          </p:txBody>
        </p:sp>
        <p:sp>
          <p:nvSpPr>
            <p:cNvPr id="9" name="Freeform 96" title="Icon of a gear with a wrench">
              <a:extLst>
                <a:ext uri="{FF2B5EF4-FFF2-40B4-BE49-F238E27FC236}">
                  <a16:creationId xmlns:a16="http://schemas.microsoft.com/office/drawing/2014/main" id="{0F8E9871-F0EB-4B5D-B26A-CD672E572747}"/>
                </a:ext>
              </a:extLst>
            </p:cNvPr>
            <p:cNvSpPr>
              <a:spLocks noChangeAspect="1" noEditPoints="1"/>
            </p:cNvSpPr>
            <p:nvPr/>
          </p:nvSpPr>
          <p:spPr bwMode="auto">
            <a:xfrm>
              <a:off x="4895911" y="2989086"/>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0" name="Group 9">
            <a:extLst>
              <a:ext uri="{FF2B5EF4-FFF2-40B4-BE49-F238E27FC236}">
                <a16:creationId xmlns:a16="http://schemas.microsoft.com/office/drawing/2014/main" id="{68B8065B-8BA4-4260-BEFA-F71FA0FF224F}"/>
              </a:ext>
            </a:extLst>
          </p:cNvPr>
          <p:cNvGrpSpPr/>
          <p:nvPr/>
        </p:nvGrpSpPr>
        <p:grpSpPr>
          <a:xfrm>
            <a:off x="7386925" y="1486474"/>
            <a:ext cx="1790829" cy="464932"/>
            <a:chOff x="7862824" y="2221505"/>
            <a:chExt cx="1755874" cy="455857"/>
          </a:xfrm>
        </p:grpSpPr>
        <p:sp>
          <p:nvSpPr>
            <p:cNvPr id="11" name="TextBox 10">
              <a:extLst>
                <a:ext uri="{FF2B5EF4-FFF2-40B4-BE49-F238E27FC236}">
                  <a16:creationId xmlns:a16="http://schemas.microsoft.com/office/drawing/2014/main" id="{DED1668B-DA8C-44C4-8527-084F65228643}"/>
                </a:ext>
              </a:extLst>
            </p:cNvPr>
            <p:cNvSpPr txBox="1"/>
            <p:nvPr/>
          </p:nvSpPr>
          <p:spPr>
            <a:xfrm>
              <a:off x="7936402" y="2221505"/>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Deployments</a:t>
              </a:r>
            </a:p>
          </p:txBody>
        </p:sp>
        <p:sp>
          <p:nvSpPr>
            <p:cNvPr id="12" name="browser_3" title="Icon of a browser window with an arrow pointing from the outside to the center">
              <a:extLst>
                <a:ext uri="{FF2B5EF4-FFF2-40B4-BE49-F238E27FC236}">
                  <a16:creationId xmlns:a16="http://schemas.microsoft.com/office/drawing/2014/main" id="{D46CD25A-8967-4177-BC46-692CE33E6FFC}"/>
                </a:ext>
              </a:extLst>
            </p:cNvPr>
            <p:cNvSpPr>
              <a:spLocks noChangeAspect="1" noEditPoints="1"/>
            </p:cNvSpPr>
            <p:nvPr/>
          </p:nvSpPr>
          <p:spPr bwMode="auto">
            <a:xfrm>
              <a:off x="7862824" y="22340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44546A"/>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solidFill>
                  <a:srgbClr val="44546A"/>
                </a:solidFill>
                <a:latin typeface="Calibri" panose="020F0502020204030204"/>
              </a:endParaRPr>
            </a:p>
          </p:txBody>
        </p:sp>
      </p:grpSp>
      <p:grpSp>
        <p:nvGrpSpPr>
          <p:cNvPr id="13" name="Group 12">
            <a:extLst>
              <a:ext uri="{FF2B5EF4-FFF2-40B4-BE49-F238E27FC236}">
                <a16:creationId xmlns:a16="http://schemas.microsoft.com/office/drawing/2014/main" id="{E58E3096-52EE-45A9-BBD4-20D2E5C14160}"/>
              </a:ext>
            </a:extLst>
          </p:cNvPr>
          <p:cNvGrpSpPr/>
          <p:nvPr/>
        </p:nvGrpSpPr>
        <p:grpSpPr>
          <a:xfrm>
            <a:off x="5515677" y="1483187"/>
            <a:ext cx="1790829" cy="464932"/>
            <a:chOff x="4822333" y="2188963"/>
            <a:chExt cx="1755874" cy="455857"/>
          </a:xfrm>
        </p:grpSpPr>
        <p:sp>
          <p:nvSpPr>
            <p:cNvPr id="14" name="TextBox 13">
              <a:extLst>
                <a:ext uri="{FF2B5EF4-FFF2-40B4-BE49-F238E27FC236}">
                  <a16:creationId xmlns:a16="http://schemas.microsoft.com/office/drawing/2014/main" id="{731EF134-5BCF-4A39-9903-29C277D573AB}"/>
                </a:ext>
              </a:extLst>
            </p:cNvPr>
            <p:cNvSpPr txBox="1"/>
            <p:nvPr/>
          </p:nvSpPr>
          <p:spPr>
            <a:xfrm>
              <a:off x="4895911" y="2188963"/>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Experiences</a:t>
              </a:r>
            </a:p>
          </p:txBody>
        </p:sp>
        <p:sp>
          <p:nvSpPr>
            <p:cNvPr id="15" name="PhotoCollection_E7AA" title="Icon of a stacked photo of a landscape">
              <a:extLst>
                <a:ext uri="{FF2B5EF4-FFF2-40B4-BE49-F238E27FC236}">
                  <a16:creationId xmlns:a16="http://schemas.microsoft.com/office/drawing/2014/main" id="{7DCFCA9C-D843-4441-B1FB-19ACB6CD3F05}"/>
                </a:ext>
              </a:extLst>
            </p:cNvPr>
            <p:cNvSpPr>
              <a:spLocks noChangeAspect="1" noEditPoints="1"/>
            </p:cNvSpPr>
            <p:nvPr/>
          </p:nvSpPr>
          <p:spPr bwMode="auto">
            <a:xfrm>
              <a:off x="4822333" y="2191483"/>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6" name="Group 15">
            <a:extLst>
              <a:ext uri="{FF2B5EF4-FFF2-40B4-BE49-F238E27FC236}">
                <a16:creationId xmlns:a16="http://schemas.microsoft.com/office/drawing/2014/main" id="{5C8138B9-5E8E-489C-B65A-649CA5E3C2E9}"/>
              </a:ext>
            </a:extLst>
          </p:cNvPr>
          <p:cNvGrpSpPr/>
          <p:nvPr/>
        </p:nvGrpSpPr>
        <p:grpSpPr>
          <a:xfrm>
            <a:off x="3653726" y="1473909"/>
            <a:ext cx="1715786" cy="464932"/>
            <a:chOff x="2488681" y="2259257"/>
            <a:chExt cx="1682296" cy="455857"/>
          </a:xfrm>
        </p:grpSpPr>
        <p:sp>
          <p:nvSpPr>
            <p:cNvPr id="17" name="TextBox 16">
              <a:extLst>
                <a:ext uri="{FF2B5EF4-FFF2-40B4-BE49-F238E27FC236}">
                  <a16:creationId xmlns:a16="http://schemas.microsoft.com/office/drawing/2014/main" id="{547AF797-88BD-499C-9D94-0D9F4FC8659E}"/>
                </a:ext>
              </a:extLst>
            </p:cNvPr>
            <p:cNvSpPr txBox="1"/>
            <p:nvPr/>
          </p:nvSpPr>
          <p:spPr>
            <a:xfrm>
              <a:off x="2488681" y="2259257"/>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Tools</a:t>
              </a:r>
            </a:p>
          </p:txBody>
        </p:sp>
        <p:sp>
          <p:nvSpPr>
            <p:cNvPr id="18" name="DeveloperTools_EC7A" title="Icon of a wrench and a screwdriver">
              <a:extLst>
                <a:ext uri="{FF2B5EF4-FFF2-40B4-BE49-F238E27FC236}">
                  <a16:creationId xmlns:a16="http://schemas.microsoft.com/office/drawing/2014/main" id="{90E4BD88-A846-4BD4-B792-7A02D50961A8}"/>
                </a:ext>
              </a:extLst>
            </p:cNvPr>
            <p:cNvSpPr>
              <a:spLocks noChangeAspect="1" noEditPoints="1"/>
            </p:cNvSpPr>
            <p:nvPr/>
          </p:nvSpPr>
          <p:spPr bwMode="auto">
            <a:xfrm>
              <a:off x="2843564" y="2273935"/>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9" name="Group 18">
            <a:extLst>
              <a:ext uri="{FF2B5EF4-FFF2-40B4-BE49-F238E27FC236}">
                <a16:creationId xmlns:a16="http://schemas.microsoft.com/office/drawing/2014/main" id="{4BBA1600-B09E-428A-9CD7-058FE26E5193}"/>
              </a:ext>
            </a:extLst>
          </p:cNvPr>
          <p:cNvGrpSpPr/>
          <p:nvPr/>
        </p:nvGrpSpPr>
        <p:grpSpPr>
          <a:xfrm>
            <a:off x="3942929" y="2010609"/>
            <a:ext cx="1715786" cy="641241"/>
            <a:chOff x="2529806" y="2822123"/>
            <a:chExt cx="1682296" cy="628725"/>
          </a:xfrm>
        </p:grpSpPr>
        <p:sp>
          <p:nvSpPr>
            <p:cNvPr id="20" name="TextBox 19">
              <a:extLst>
                <a:ext uri="{FF2B5EF4-FFF2-40B4-BE49-F238E27FC236}">
                  <a16:creationId xmlns:a16="http://schemas.microsoft.com/office/drawing/2014/main" id="{C4DFC778-C7E4-4525-9F8D-34ABB84E3363}"/>
                </a:ext>
              </a:extLst>
            </p:cNvPr>
            <p:cNvSpPr txBox="1"/>
            <p:nvPr/>
          </p:nvSpPr>
          <p:spPr>
            <a:xfrm>
              <a:off x="2529806" y="2822123"/>
              <a:ext cx="1682296" cy="628725"/>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Application Patterns</a:t>
              </a:r>
            </a:p>
          </p:txBody>
        </p:sp>
        <p:sp>
          <p:nvSpPr>
            <p:cNvPr id="21" name="CRMArticles_EFF5" title="Icon of two documents stacked together with writing on them">
              <a:extLst>
                <a:ext uri="{FF2B5EF4-FFF2-40B4-BE49-F238E27FC236}">
                  <a16:creationId xmlns:a16="http://schemas.microsoft.com/office/drawing/2014/main" id="{9C0152FF-B59B-4D1A-99A5-E37FF4CF01FC}"/>
                </a:ext>
              </a:extLst>
            </p:cNvPr>
            <p:cNvSpPr>
              <a:spLocks noChangeAspect="1" noEditPoints="1"/>
            </p:cNvSpPr>
            <p:nvPr/>
          </p:nvSpPr>
          <p:spPr bwMode="auto">
            <a:xfrm>
              <a:off x="2548287" y="2933487"/>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sp>
        <p:nvSpPr>
          <p:cNvPr id="22" name="Rectangle: Rounded Corners 21">
            <a:extLst>
              <a:ext uri="{FF2B5EF4-FFF2-40B4-BE49-F238E27FC236}">
                <a16:creationId xmlns:a16="http://schemas.microsoft.com/office/drawing/2014/main" id="{5FF5D656-D48A-4211-84F8-74735BFF0E16}"/>
              </a:ext>
            </a:extLst>
          </p:cNvPr>
          <p:cNvSpPr/>
          <p:nvPr/>
        </p:nvSpPr>
        <p:spPr>
          <a:xfrm>
            <a:off x="3194047" y="1284331"/>
            <a:ext cx="6082963" cy="1444667"/>
          </a:xfrm>
          <a:prstGeom prst="roundRect">
            <a:avLst/>
          </a:prstGeom>
          <a:noFill/>
          <a:ln>
            <a:solidFill>
              <a:srgbClr val="4454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nvGrpSpPr>
          <p:cNvPr id="24" name="Group 23">
            <a:extLst>
              <a:ext uri="{FF2B5EF4-FFF2-40B4-BE49-F238E27FC236}">
                <a16:creationId xmlns:a16="http://schemas.microsoft.com/office/drawing/2014/main" id="{E7A35E75-2ECC-4E36-8E30-86EE573E0858}"/>
              </a:ext>
            </a:extLst>
          </p:cNvPr>
          <p:cNvGrpSpPr/>
          <p:nvPr/>
        </p:nvGrpSpPr>
        <p:grpSpPr>
          <a:xfrm>
            <a:off x="6415522" y="3055701"/>
            <a:ext cx="2018962" cy="464932"/>
            <a:chOff x="5816734" y="544716"/>
            <a:chExt cx="1979554" cy="455857"/>
          </a:xfrm>
        </p:grpSpPr>
        <p:pic>
          <p:nvPicPr>
            <p:cNvPr id="25" name="Picture 24">
              <a:extLst>
                <a:ext uri="{FF2B5EF4-FFF2-40B4-BE49-F238E27FC236}">
                  <a16:creationId xmlns:a16="http://schemas.microsoft.com/office/drawing/2014/main" id="{87DA949B-DBA9-4DE2-AFE6-A01A12913EC9}"/>
                </a:ext>
              </a:extLst>
            </p:cNvPr>
            <p:cNvPicPr>
              <a:picLocks noChangeAspect="1"/>
            </p:cNvPicPr>
            <p:nvPr/>
          </p:nvPicPr>
          <p:blipFill>
            <a:blip r:embed="rId2"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16734" y="561976"/>
              <a:ext cx="359375" cy="421339"/>
            </a:xfrm>
            <a:prstGeom prst="rect">
              <a:avLst/>
            </a:prstGeom>
          </p:spPr>
        </p:pic>
        <p:sp>
          <p:nvSpPr>
            <p:cNvPr id="26" name="TextBox 25">
              <a:extLst>
                <a:ext uri="{FF2B5EF4-FFF2-40B4-BE49-F238E27FC236}">
                  <a16:creationId xmlns:a16="http://schemas.microsoft.com/office/drawing/2014/main" id="{483D889A-C89F-4754-948F-4FD614744CC0}"/>
                </a:ext>
              </a:extLst>
            </p:cNvPr>
            <p:cNvSpPr txBox="1"/>
            <p:nvPr/>
          </p:nvSpPr>
          <p:spPr>
            <a:xfrm>
              <a:off x="6113992" y="544716"/>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Containers</a:t>
              </a:r>
              <a:endParaRPr lang="en-US" sz="1224">
                <a:solidFill>
                  <a:srgbClr val="44546A"/>
                </a:solidFill>
                <a:latin typeface="Segoe UI"/>
              </a:endParaRPr>
            </a:p>
          </p:txBody>
        </p:sp>
      </p:grpSp>
      <p:grpSp>
        <p:nvGrpSpPr>
          <p:cNvPr id="27" name="Group 26">
            <a:extLst>
              <a:ext uri="{FF2B5EF4-FFF2-40B4-BE49-F238E27FC236}">
                <a16:creationId xmlns:a16="http://schemas.microsoft.com/office/drawing/2014/main" id="{D4FE55AC-E833-410D-BBB3-4DE3E5065F6F}"/>
              </a:ext>
            </a:extLst>
          </p:cNvPr>
          <p:cNvGrpSpPr/>
          <p:nvPr/>
        </p:nvGrpSpPr>
        <p:grpSpPr>
          <a:xfrm>
            <a:off x="6445247" y="3653526"/>
            <a:ext cx="1990123" cy="464932"/>
            <a:chOff x="5827018" y="1358145"/>
            <a:chExt cx="1951278" cy="455857"/>
          </a:xfrm>
        </p:grpSpPr>
        <p:sp>
          <p:nvSpPr>
            <p:cNvPr id="28" name="Freeform 9">
              <a:extLst>
                <a:ext uri="{FF2B5EF4-FFF2-40B4-BE49-F238E27FC236}">
                  <a16:creationId xmlns:a16="http://schemas.microsoft.com/office/drawing/2014/main" id="{47BD9F43-B182-41B9-B918-44470408C48C}"/>
                </a:ext>
              </a:extLst>
            </p:cNvPr>
            <p:cNvSpPr>
              <a:spLocks noEditPoints="1"/>
            </p:cNvSpPr>
            <p:nvPr/>
          </p:nvSpPr>
          <p:spPr bwMode="auto">
            <a:xfrm>
              <a:off x="5827018" y="1418704"/>
              <a:ext cx="338806" cy="338806"/>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484E6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29" name="TextBox 28">
              <a:extLst>
                <a:ext uri="{FF2B5EF4-FFF2-40B4-BE49-F238E27FC236}">
                  <a16:creationId xmlns:a16="http://schemas.microsoft.com/office/drawing/2014/main" id="{42857C21-C357-44C4-B4E5-C3276E85123A}"/>
                </a:ext>
              </a:extLst>
            </p:cNvPr>
            <p:cNvSpPr txBox="1"/>
            <p:nvPr/>
          </p:nvSpPr>
          <p:spPr>
            <a:xfrm>
              <a:off x="6096000" y="1358145"/>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Storage</a:t>
              </a:r>
              <a:endParaRPr lang="en-US" sz="1224">
                <a:solidFill>
                  <a:srgbClr val="44546A"/>
                </a:solidFill>
                <a:latin typeface="Segoe UI"/>
              </a:endParaRPr>
            </a:p>
          </p:txBody>
        </p:sp>
      </p:grpSp>
      <p:grpSp>
        <p:nvGrpSpPr>
          <p:cNvPr id="30" name="Group 29">
            <a:extLst>
              <a:ext uri="{FF2B5EF4-FFF2-40B4-BE49-F238E27FC236}">
                <a16:creationId xmlns:a16="http://schemas.microsoft.com/office/drawing/2014/main" id="{1599F353-4E57-41AF-9C79-3686E5F4DFFD}"/>
              </a:ext>
            </a:extLst>
          </p:cNvPr>
          <p:cNvGrpSpPr/>
          <p:nvPr/>
        </p:nvGrpSpPr>
        <p:grpSpPr>
          <a:xfrm>
            <a:off x="3386853" y="3058015"/>
            <a:ext cx="2020635" cy="464932"/>
            <a:chOff x="5797101" y="2158848"/>
            <a:chExt cx="1981195" cy="455857"/>
          </a:xfrm>
        </p:grpSpPr>
        <p:pic>
          <p:nvPicPr>
            <p:cNvPr id="31" name="Picture 30">
              <a:extLst>
                <a:ext uri="{FF2B5EF4-FFF2-40B4-BE49-F238E27FC236}">
                  <a16:creationId xmlns:a16="http://schemas.microsoft.com/office/drawing/2014/main" id="{63A78CB7-09E6-448F-9306-949F11C825B7}"/>
                </a:ext>
              </a:extLst>
            </p:cNvPr>
            <p:cNvPicPr>
              <a:picLocks noChangeAspect="1"/>
            </p:cNvPicPr>
            <p:nvPr/>
          </p:nvPicPr>
          <p:blipFill>
            <a:blip r:embed="rId3"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797101" y="2192899"/>
              <a:ext cx="398641" cy="387756"/>
            </a:xfrm>
            <a:prstGeom prst="rect">
              <a:avLst/>
            </a:prstGeom>
            <a:noFill/>
          </p:spPr>
        </p:pic>
        <p:sp>
          <p:nvSpPr>
            <p:cNvPr id="32" name="TextBox 31">
              <a:extLst>
                <a:ext uri="{FF2B5EF4-FFF2-40B4-BE49-F238E27FC236}">
                  <a16:creationId xmlns:a16="http://schemas.microsoft.com/office/drawing/2014/main" id="{0D3B72F8-9468-402D-82C4-7EC25C82103B}"/>
                </a:ext>
              </a:extLst>
            </p:cNvPr>
            <p:cNvSpPr txBox="1"/>
            <p:nvPr/>
          </p:nvSpPr>
          <p:spPr>
            <a:xfrm>
              <a:off x="6096000" y="2158848"/>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solidFill>
                    <a:srgbClr val="44546A"/>
                  </a:solidFill>
                  <a:latin typeface="Segoe UI"/>
                </a:rPr>
                <a:t>Serverless</a:t>
              </a:r>
            </a:p>
          </p:txBody>
        </p:sp>
      </p:grpSp>
      <p:grpSp>
        <p:nvGrpSpPr>
          <p:cNvPr id="33" name="Group 32">
            <a:extLst>
              <a:ext uri="{FF2B5EF4-FFF2-40B4-BE49-F238E27FC236}">
                <a16:creationId xmlns:a16="http://schemas.microsoft.com/office/drawing/2014/main" id="{E4C18FBE-1C19-450B-821D-B0E757C77AC3}"/>
              </a:ext>
            </a:extLst>
          </p:cNvPr>
          <p:cNvGrpSpPr/>
          <p:nvPr/>
        </p:nvGrpSpPr>
        <p:grpSpPr>
          <a:xfrm>
            <a:off x="3386853" y="3590708"/>
            <a:ext cx="1982286" cy="641241"/>
            <a:chOff x="5834702" y="2890234"/>
            <a:chExt cx="1943594" cy="628725"/>
          </a:xfrm>
        </p:grpSpPr>
        <p:pic>
          <p:nvPicPr>
            <p:cNvPr id="34" name="Picture 33">
              <a:extLst>
                <a:ext uri="{FF2B5EF4-FFF2-40B4-BE49-F238E27FC236}">
                  <a16:creationId xmlns:a16="http://schemas.microsoft.com/office/drawing/2014/main" id="{1F47C8A7-F617-4285-A40D-53CD18A770E9}"/>
                </a:ext>
              </a:extLst>
            </p:cNvPr>
            <p:cNvPicPr>
              <a:picLocks noChangeAspect="1"/>
            </p:cNvPicPr>
            <p:nvPr/>
          </p:nvPicPr>
          <p:blipFill>
            <a:blip r:embed="rId4"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34702" y="3016044"/>
              <a:ext cx="323438" cy="323438"/>
            </a:xfrm>
            <a:prstGeom prst="rect">
              <a:avLst/>
            </a:prstGeom>
          </p:spPr>
        </p:pic>
        <p:sp>
          <p:nvSpPr>
            <p:cNvPr id="35" name="TextBox 34">
              <a:extLst>
                <a:ext uri="{FF2B5EF4-FFF2-40B4-BE49-F238E27FC236}">
                  <a16:creationId xmlns:a16="http://schemas.microsoft.com/office/drawing/2014/main" id="{5B77778D-79A6-47C7-B4ED-87A722E24172}"/>
                </a:ext>
              </a:extLst>
            </p:cNvPr>
            <p:cNvSpPr txBox="1"/>
            <p:nvPr/>
          </p:nvSpPr>
          <p:spPr>
            <a:xfrm>
              <a:off x="6096000" y="2890234"/>
              <a:ext cx="1682296" cy="62872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solidFill>
                    <a:srgbClr val="44546A"/>
                  </a:solidFill>
                  <a:latin typeface="Segoe UI"/>
                </a:rPr>
                <a:t>Virtual </a:t>
              </a:r>
              <a:br>
                <a:rPr lang="en-US" sz="1224">
                  <a:solidFill>
                    <a:srgbClr val="44546A"/>
                  </a:solidFill>
                  <a:latin typeface="Segoe UI"/>
                </a:rPr>
              </a:br>
              <a:r>
                <a:rPr lang="en-US" sz="1224">
                  <a:solidFill>
                    <a:srgbClr val="44546A"/>
                  </a:solidFill>
                  <a:latin typeface="Segoe UI"/>
                </a:rPr>
                <a:t>machines </a:t>
              </a:r>
            </a:p>
          </p:txBody>
        </p:sp>
      </p:grpSp>
      <p:grpSp>
        <p:nvGrpSpPr>
          <p:cNvPr id="36" name="Group 35">
            <a:extLst>
              <a:ext uri="{FF2B5EF4-FFF2-40B4-BE49-F238E27FC236}">
                <a16:creationId xmlns:a16="http://schemas.microsoft.com/office/drawing/2014/main" id="{D02913A2-EC83-4C4E-80DC-783A8DA8371D}"/>
              </a:ext>
            </a:extLst>
          </p:cNvPr>
          <p:cNvGrpSpPr/>
          <p:nvPr/>
        </p:nvGrpSpPr>
        <p:grpSpPr>
          <a:xfrm>
            <a:off x="4938563" y="3651494"/>
            <a:ext cx="1937259" cy="464932"/>
            <a:chOff x="5878850" y="3713817"/>
            <a:chExt cx="1899446" cy="455857"/>
          </a:xfrm>
        </p:grpSpPr>
        <p:sp>
          <p:nvSpPr>
            <p:cNvPr id="37" name="Freeform 5">
              <a:extLst>
                <a:ext uri="{FF2B5EF4-FFF2-40B4-BE49-F238E27FC236}">
                  <a16:creationId xmlns:a16="http://schemas.microsoft.com/office/drawing/2014/main" id="{C5564F61-7B05-4524-ACF4-E550C715CC75}"/>
                </a:ext>
              </a:extLst>
            </p:cNvPr>
            <p:cNvSpPr>
              <a:spLocks noEditPoints="1"/>
            </p:cNvSpPr>
            <p:nvPr/>
          </p:nvSpPr>
          <p:spPr bwMode="auto">
            <a:xfrm>
              <a:off x="5878850" y="3774871"/>
              <a:ext cx="235142" cy="333750"/>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484E6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38" name="TextBox 37">
              <a:extLst>
                <a:ext uri="{FF2B5EF4-FFF2-40B4-BE49-F238E27FC236}">
                  <a16:creationId xmlns:a16="http://schemas.microsoft.com/office/drawing/2014/main" id="{F00C1608-739F-492F-B538-E50C195C6418}"/>
                </a:ext>
              </a:extLst>
            </p:cNvPr>
            <p:cNvSpPr txBox="1"/>
            <p:nvPr/>
          </p:nvSpPr>
          <p:spPr>
            <a:xfrm>
              <a:off x="6096000" y="3713817"/>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Networking</a:t>
              </a:r>
            </a:p>
          </p:txBody>
        </p:sp>
      </p:grpSp>
      <p:grpSp>
        <p:nvGrpSpPr>
          <p:cNvPr id="39" name="Group 38">
            <a:extLst>
              <a:ext uri="{FF2B5EF4-FFF2-40B4-BE49-F238E27FC236}">
                <a16:creationId xmlns:a16="http://schemas.microsoft.com/office/drawing/2014/main" id="{B03E3797-A537-45F4-8D24-F4AADAE58730}"/>
              </a:ext>
            </a:extLst>
          </p:cNvPr>
          <p:cNvGrpSpPr/>
          <p:nvPr/>
        </p:nvGrpSpPr>
        <p:grpSpPr>
          <a:xfrm>
            <a:off x="8004794" y="3713763"/>
            <a:ext cx="1956183" cy="422555"/>
            <a:chOff x="5860295" y="4530386"/>
            <a:chExt cx="1918001" cy="414307"/>
          </a:xfrm>
        </p:grpSpPr>
        <p:grpSp>
          <p:nvGrpSpPr>
            <p:cNvPr id="40" name="Group 39">
              <a:extLst>
                <a:ext uri="{FF2B5EF4-FFF2-40B4-BE49-F238E27FC236}">
                  <a16:creationId xmlns:a16="http://schemas.microsoft.com/office/drawing/2014/main" id="{8679E4D7-43B7-427A-A901-AC528AD85970}"/>
                </a:ext>
              </a:extLst>
            </p:cNvPr>
            <p:cNvGrpSpPr/>
            <p:nvPr/>
          </p:nvGrpSpPr>
          <p:grpSpPr>
            <a:xfrm>
              <a:off x="5860295" y="4544010"/>
              <a:ext cx="272253" cy="374944"/>
              <a:chOff x="6557372" y="1963102"/>
              <a:chExt cx="678914" cy="934994"/>
            </a:xfrm>
            <a:solidFill>
              <a:srgbClr val="484E61"/>
            </a:solidFill>
          </p:grpSpPr>
          <p:sp>
            <p:nvSpPr>
              <p:cNvPr id="42" name="Freeform 9">
                <a:extLst>
                  <a:ext uri="{FF2B5EF4-FFF2-40B4-BE49-F238E27FC236}">
                    <a16:creationId xmlns:a16="http://schemas.microsoft.com/office/drawing/2014/main" id="{8E80E00A-1196-4172-9717-0F7789E5CBF2}"/>
                  </a:ext>
                </a:extLst>
              </p:cNvPr>
              <p:cNvSpPr>
                <a:spLocks/>
              </p:cNvSpPr>
              <p:nvPr/>
            </p:nvSpPr>
            <p:spPr bwMode="auto">
              <a:xfrm>
                <a:off x="6557372" y="2243005"/>
                <a:ext cx="678914" cy="655091"/>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sp>
            <p:nvSpPr>
              <p:cNvPr id="43" name="Freeform 10">
                <a:extLst>
                  <a:ext uri="{FF2B5EF4-FFF2-40B4-BE49-F238E27FC236}">
                    <a16:creationId xmlns:a16="http://schemas.microsoft.com/office/drawing/2014/main" id="{C7B26157-542F-41D7-AF53-5E2EA7F70A96}"/>
                  </a:ext>
                </a:extLst>
              </p:cNvPr>
              <p:cNvSpPr>
                <a:spLocks noEditPoints="1"/>
              </p:cNvSpPr>
              <p:nvPr/>
            </p:nvSpPr>
            <p:spPr bwMode="auto">
              <a:xfrm>
                <a:off x="6771766" y="1963102"/>
                <a:ext cx="256082"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grpSp>
        <p:sp>
          <p:nvSpPr>
            <p:cNvPr id="41" name="TextBox 40">
              <a:extLst>
                <a:ext uri="{FF2B5EF4-FFF2-40B4-BE49-F238E27FC236}">
                  <a16:creationId xmlns:a16="http://schemas.microsoft.com/office/drawing/2014/main" id="{64BB49E5-EFE0-48C2-88D1-BA620ED94F89}"/>
                </a:ext>
              </a:extLst>
            </p:cNvPr>
            <p:cNvSpPr txBox="1"/>
            <p:nvPr/>
          </p:nvSpPr>
          <p:spPr>
            <a:xfrm>
              <a:off x="6096000" y="4530386"/>
              <a:ext cx="1682296" cy="41430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918">
                  <a:solidFill>
                    <a:srgbClr val="44546A"/>
                  </a:solidFill>
                  <a:latin typeface="Segoe UI"/>
                </a:rPr>
                <a:t>Key Vault</a:t>
              </a:r>
            </a:p>
          </p:txBody>
        </p:sp>
      </p:grpSp>
      <p:grpSp>
        <p:nvGrpSpPr>
          <p:cNvPr id="44" name="Group 43">
            <a:extLst>
              <a:ext uri="{FF2B5EF4-FFF2-40B4-BE49-F238E27FC236}">
                <a16:creationId xmlns:a16="http://schemas.microsoft.com/office/drawing/2014/main" id="{393D5B22-F4F0-438F-A564-1E555CEFFF8D}"/>
              </a:ext>
            </a:extLst>
          </p:cNvPr>
          <p:cNvGrpSpPr/>
          <p:nvPr/>
        </p:nvGrpSpPr>
        <p:grpSpPr>
          <a:xfrm>
            <a:off x="7956637" y="3055700"/>
            <a:ext cx="2004340" cy="464932"/>
            <a:chOff x="5813078" y="5321372"/>
            <a:chExt cx="1965218" cy="455857"/>
          </a:xfrm>
        </p:grpSpPr>
        <p:pic>
          <p:nvPicPr>
            <p:cNvPr id="45" name="Graphic 44" descr="Shopping basket">
              <a:extLst>
                <a:ext uri="{FF2B5EF4-FFF2-40B4-BE49-F238E27FC236}">
                  <a16:creationId xmlns:a16="http://schemas.microsoft.com/office/drawing/2014/main" id="{1A3EB8C6-E047-41C0-8112-889223BEC86F}"/>
                </a:ext>
              </a:extLst>
            </p:cNvPr>
            <p:cNvPicPr>
              <a:picLocks noChangeAspect="1"/>
            </p:cNvPicPr>
            <p:nvPr/>
          </p:nvPicPr>
          <p:blipFill>
            <a:blip r:embed="rId5">
              <a:duotone>
                <a:prstClr val="black"/>
                <a:srgbClr val="6073A0">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3078" y="5354343"/>
              <a:ext cx="366686" cy="366686"/>
            </a:xfrm>
            <a:prstGeom prst="rect">
              <a:avLst/>
            </a:prstGeom>
          </p:spPr>
        </p:pic>
        <p:sp>
          <p:nvSpPr>
            <p:cNvPr id="46" name="TextBox 45">
              <a:extLst>
                <a:ext uri="{FF2B5EF4-FFF2-40B4-BE49-F238E27FC236}">
                  <a16:creationId xmlns:a16="http://schemas.microsoft.com/office/drawing/2014/main" id="{B5ADAA0F-B0A7-49DA-A30C-321FAB056672}"/>
                </a:ext>
              </a:extLst>
            </p:cNvPr>
            <p:cNvSpPr txBox="1"/>
            <p:nvPr/>
          </p:nvSpPr>
          <p:spPr>
            <a:xfrm>
              <a:off x="6096000" y="5321372"/>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ea typeface="Segoe UI" pitchFamily="34" charset="0"/>
                  <a:cs typeface="Segoe UI" pitchFamily="34" charset="0"/>
                </a:rPr>
                <a:t>Marketplace</a:t>
              </a:r>
              <a:endParaRPr lang="en-US" sz="1224">
                <a:solidFill>
                  <a:srgbClr val="44546A"/>
                </a:solidFill>
                <a:latin typeface="Segoe UI"/>
              </a:endParaRPr>
            </a:p>
          </p:txBody>
        </p:sp>
      </p:grpSp>
      <p:grpSp>
        <p:nvGrpSpPr>
          <p:cNvPr id="47" name="Group 46">
            <a:extLst>
              <a:ext uri="{FF2B5EF4-FFF2-40B4-BE49-F238E27FC236}">
                <a16:creationId xmlns:a16="http://schemas.microsoft.com/office/drawing/2014/main" id="{9C7E1BE1-EAAC-4376-B8FC-ECFB4F53C667}"/>
              </a:ext>
            </a:extLst>
          </p:cNvPr>
          <p:cNvGrpSpPr/>
          <p:nvPr/>
        </p:nvGrpSpPr>
        <p:grpSpPr>
          <a:xfrm>
            <a:off x="4929642" y="3058014"/>
            <a:ext cx="1963726" cy="464932"/>
            <a:chOff x="5852900" y="6085355"/>
            <a:chExt cx="1925396" cy="455857"/>
          </a:xfrm>
        </p:grpSpPr>
        <p:sp>
          <p:nvSpPr>
            <p:cNvPr id="48" name="Freeform 5">
              <a:extLst>
                <a:ext uri="{FF2B5EF4-FFF2-40B4-BE49-F238E27FC236}">
                  <a16:creationId xmlns:a16="http://schemas.microsoft.com/office/drawing/2014/main" id="{193574A0-6AF1-4EB3-91A6-44866C880FF2}"/>
                </a:ext>
              </a:extLst>
            </p:cNvPr>
            <p:cNvSpPr>
              <a:spLocks noEditPoints="1"/>
            </p:cNvSpPr>
            <p:nvPr/>
          </p:nvSpPr>
          <p:spPr bwMode="auto">
            <a:xfrm>
              <a:off x="5852900" y="6156421"/>
              <a:ext cx="287042" cy="279205"/>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484E61"/>
            </a:solidFill>
            <a:ln>
              <a:noFill/>
            </a:ln>
          </p:spPr>
          <p:txBody>
            <a:bodyPr vert="horz" wrap="square" lIns="91414" tIns="45706" rIns="91414" bIns="45706" numCol="1" anchor="t" anchorCtr="0" compatLnSpc="1">
              <a:prstTxWarp prst="textNoShape">
                <a:avLst/>
              </a:prstTxWarp>
            </a:bodyPr>
            <a:lstStyle/>
            <a:p>
              <a:pPr defTabSz="932330">
                <a:defRPr/>
              </a:pPr>
              <a:endParaRPr lang="en-US" sz="1632">
                <a:solidFill>
                  <a:srgbClr val="FFFFFF"/>
                </a:solidFill>
                <a:latin typeface="Segoe UI"/>
              </a:endParaRPr>
            </a:p>
          </p:txBody>
        </p:sp>
        <p:sp>
          <p:nvSpPr>
            <p:cNvPr id="49" name="TextBox 48">
              <a:extLst>
                <a:ext uri="{FF2B5EF4-FFF2-40B4-BE49-F238E27FC236}">
                  <a16:creationId xmlns:a16="http://schemas.microsoft.com/office/drawing/2014/main" id="{79CBC507-7918-4D84-83B7-9F390CE677E9}"/>
                </a:ext>
              </a:extLst>
            </p:cNvPr>
            <p:cNvSpPr txBox="1"/>
            <p:nvPr/>
          </p:nvSpPr>
          <p:spPr>
            <a:xfrm>
              <a:off x="6096000" y="6085355"/>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ea typeface="Segoe UI" pitchFamily="34" charset="0"/>
                  <a:cs typeface="Segoe UI" pitchFamily="34" charset="0"/>
                </a:rPr>
                <a:t>App Service</a:t>
              </a:r>
              <a:endParaRPr lang="en-US" sz="1224">
                <a:solidFill>
                  <a:srgbClr val="44546A"/>
                </a:solidFill>
                <a:latin typeface="Segoe UI"/>
              </a:endParaRPr>
            </a:p>
          </p:txBody>
        </p:sp>
      </p:grpSp>
      <p:sp>
        <p:nvSpPr>
          <p:cNvPr id="50" name="TextBox 49">
            <a:extLst>
              <a:ext uri="{FF2B5EF4-FFF2-40B4-BE49-F238E27FC236}">
                <a16:creationId xmlns:a16="http://schemas.microsoft.com/office/drawing/2014/main" id="{AAF19AD4-A662-4195-84B3-38F26071B172}"/>
              </a:ext>
            </a:extLst>
          </p:cNvPr>
          <p:cNvSpPr txBox="1"/>
          <p:nvPr/>
        </p:nvSpPr>
        <p:spPr>
          <a:xfrm>
            <a:off x="9252797" y="1644450"/>
            <a:ext cx="2137867" cy="753268"/>
          </a:xfrm>
          <a:prstGeom prst="rect">
            <a:avLst/>
          </a:prstGeom>
          <a:noFill/>
        </p:spPr>
        <p:txBody>
          <a:bodyPr wrap="square" lIns="186441" tIns="149154" rIns="186441" bIns="149154" rtlCol="0">
            <a:spAutoFit/>
          </a:bodyPr>
          <a:lstStyle/>
          <a:p>
            <a:pPr algn="ctr" defTabSz="932060">
              <a:lnSpc>
                <a:spcPct val="90000"/>
              </a:lnSpc>
              <a:spcAft>
                <a:spcPts val="612"/>
              </a:spcAft>
              <a:defRPr/>
            </a:pPr>
            <a:r>
              <a:rPr lang="en-US" sz="1632" b="1" kern="0">
                <a:solidFill>
                  <a:srgbClr val="44546A"/>
                </a:solidFill>
                <a:latin typeface="Segoe UI"/>
              </a:rPr>
              <a:t>App development and operations </a:t>
            </a:r>
          </a:p>
        </p:txBody>
      </p:sp>
      <p:sp>
        <p:nvSpPr>
          <p:cNvPr id="51" name="TextBox 50">
            <a:extLst>
              <a:ext uri="{FF2B5EF4-FFF2-40B4-BE49-F238E27FC236}">
                <a16:creationId xmlns:a16="http://schemas.microsoft.com/office/drawing/2014/main" id="{5B382E97-47BE-4DE6-9A47-B33FBFA938F2}"/>
              </a:ext>
            </a:extLst>
          </p:cNvPr>
          <p:cNvSpPr txBox="1"/>
          <p:nvPr/>
        </p:nvSpPr>
        <p:spPr>
          <a:xfrm>
            <a:off x="9182868" y="3317253"/>
            <a:ext cx="2023806" cy="527232"/>
          </a:xfrm>
          <a:prstGeom prst="rect">
            <a:avLst/>
          </a:prstGeom>
          <a:noFill/>
        </p:spPr>
        <p:txBody>
          <a:bodyPr wrap="square" lIns="186441" tIns="149154" rIns="186441" bIns="149154" rtlCol="0">
            <a:spAutoFit/>
          </a:bodyPr>
          <a:lstStyle/>
          <a:p>
            <a:pPr algn="ctr" defTabSz="932060">
              <a:lnSpc>
                <a:spcPct val="90000"/>
              </a:lnSpc>
              <a:spcAft>
                <a:spcPts val="612"/>
              </a:spcAft>
              <a:defRPr/>
            </a:pPr>
            <a:r>
              <a:rPr lang="en-US" sz="1632" b="1" kern="0">
                <a:solidFill>
                  <a:srgbClr val="44546A"/>
                </a:solidFill>
                <a:latin typeface="Segoe UI"/>
              </a:rPr>
              <a:t>Azure services </a:t>
            </a:r>
          </a:p>
        </p:txBody>
      </p:sp>
      <p:grpSp>
        <p:nvGrpSpPr>
          <p:cNvPr id="69" name="Group 68">
            <a:extLst>
              <a:ext uri="{FF2B5EF4-FFF2-40B4-BE49-F238E27FC236}">
                <a16:creationId xmlns:a16="http://schemas.microsoft.com/office/drawing/2014/main" id="{FF731136-D548-4DE4-919D-26F02BB0C488}"/>
              </a:ext>
            </a:extLst>
          </p:cNvPr>
          <p:cNvGrpSpPr/>
          <p:nvPr/>
        </p:nvGrpSpPr>
        <p:grpSpPr>
          <a:xfrm>
            <a:off x="3034854" y="4542137"/>
            <a:ext cx="6314515" cy="2349350"/>
            <a:chOff x="96252" y="1672389"/>
            <a:chExt cx="11498220" cy="4235116"/>
          </a:xfrm>
        </p:grpSpPr>
        <p:grpSp>
          <p:nvGrpSpPr>
            <p:cNvPr id="70" name="Group 69">
              <a:extLst>
                <a:ext uri="{FF2B5EF4-FFF2-40B4-BE49-F238E27FC236}">
                  <a16:creationId xmlns:a16="http://schemas.microsoft.com/office/drawing/2014/main" id="{BD937A3E-82CA-489C-80C3-FE3B57033541}"/>
                </a:ext>
              </a:extLst>
            </p:cNvPr>
            <p:cNvGrpSpPr/>
            <p:nvPr/>
          </p:nvGrpSpPr>
          <p:grpSpPr>
            <a:xfrm>
              <a:off x="9200052" y="1672389"/>
              <a:ext cx="2394420" cy="2756513"/>
              <a:chOff x="8931053" y="2074069"/>
              <a:chExt cx="2651760" cy="3052772"/>
            </a:xfrm>
          </p:grpSpPr>
          <p:sp>
            <p:nvSpPr>
              <p:cNvPr id="79" name="Freeform: Shape 78">
                <a:extLst>
                  <a:ext uri="{FF2B5EF4-FFF2-40B4-BE49-F238E27FC236}">
                    <a16:creationId xmlns:a16="http://schemas.microsoft.com/office/drawing/2014/main" id="{CDE2C88F-654C-442A-8637-609C4CC6F3CF}"/>
                  </a:ext>
                </a:extLst>
              </p:cNvPr>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48462BA8-0D5E-4098-8683-9DA345449820}"/>
                  </a:ext>
                </a:extLst>
              </p:cNvPr>
              <p:cNvSpPr/>
              <p:nvPr/>
            </p:nvSpPr>
            <p:spPr bwMode="auto">
              <a:xfrm>
                <a:off x="9342532" y="2736948"/>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EDF2D38B-1873-4676-989D-C3EC5A6EA56B}"/>
                  </a:ext>
                </a:extLst>
              </p:cNvPr>
              <p:cNvSpPr/>
              <p:nvPr/>
            </p:nvSpPr>
            <p:spPr bwMode="auto">
              <a:xfrm>
                <a:off x="9342532" y="3162491"/>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89999D15-789D-4EB0-858D-F191CFC662DB}"/>
                  </a:ext>
                </a:extLst>
              </p:cNvPr>
              <p:cNvSpPr/>
              <p:nvPr/>
            </p:nvSpPr>
            <p:spPr bwMode="auto">
              <a:xfrm>
                <a:off x="9342532" y="3588036"/>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2B61DDC3-C57E-490D-BF6E-4938B3DC61C5}"/>
                  </a:ext>
                </a:extLst>
              </p:cNvPr>
              <p:cNvSpPr/>
              <p:nvPr/>
            </p:nvSpPr>
            <p:spPr bwMode="auto">
              <a:xfrm>
                <a:off x="9342532" y="4013579"/>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7CE5D83F-B00C-4EBE-8376-69E6D8F917E7}"/>
                  </a:ext>
                </a:extLst>
              </p:cNvPr>
              <p:cNvSpPr/>
              <p:nvPr/>
            </p:nvSpPr>
            <p:spPr bwMode="auto">
              <a:xfrm>
                <a:off x="10682867" y="4539348"/>
                <a:ext cx="360838" cy="462023"/>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23EE7471-3CDF-48FA-B8D1-07E013061984}"/>
                  </a:ext>
                </a:extLst>
              </p:cNvPr>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tx1">
                  <a:lumMod val="40000"/>
                  <a:lumOff val="60000"/>
                </a:schemeClr>
              </a:solidFill>
              <a:ln w="6350">
                <a:solidFill>
                  <a:srgbClr val="A6A6A6"/>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grpSp>
        <p:pic>
          <p:nvPicPr>
            <p:cNvPr id="71" name="Picture 70">
              <a:extLst>
                <a:ext uri="{FF2B5EF4-FFF2-40B4-BE49-F238E27FC236}">
                  <a16:creationId xmlns:a16="http://schemas.microsoft.com/office/drawing/2014/main" id="{659A223A-224B-43D4-925B-EEDDF05FC7D0}"/>
                </a:ext>
              </a:extLst>
            </p:cNvPr>
            <p:cNvPicPr>
              <a:picLocks noChangeAspect="1"/>
            </p:cNvPicPr>
            <p:nvPr/>
          </p:nvPicPr>
          <p:blipFill>
            <a:blip r:embed="rId7"/>
            <a:stretch>
              <a:fillRect/>
            </a:stretch>
          </p:blipFill>
          <p:spPr>
            <a:xfrm>
              <a:off x="635142" y="2815389"/>
              <a:ext cx="3799781" cy="2149875"/>
            </a:xfrm>
            <a:prstGeom prst="rect">
              <a:avLst/>
            </a:prstGeom>
          </p:spPr>
        </p:pic>
        <p:sp>
          <p:nvSpPr>
            <p:cNvPr id="72" name="Title">
              <a:extLst>
                <a:ext uri="{FF2B5EF4-FFF2-40B4-BE49-F238E27FC236}">
                  <a16:creationId xmlns:a16="http://schemas.microsoft.com/office/drawing/2014/main" id="{2B86DFEF-71BC-42B5-94B1-74902DB4081C}"/>
                </a:ext>
              </a:extLst>
            </p:cNvPr>
            <p:cNvSpPr txBox="1">
              <a:spLocks/>
            </p:cNvSpPr>
            <p:nvPr/>
          </p:nvSpPr>
          <p:spPr>
            <a:xfrm>
              <a:off x="96252" y="3728629"/>
              <a:ext cx="4817161" cy="1104108"/>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73" name="Title">
              <a:extLst>
                <a:ext uri="{FF2B5EF4-FFF2-40B4-BE49-F238E27FC236}">
                  <a16:creationId xmlns:a16="http://schemas.microsoft.com/office/drawing/2014/main" id="{07529B6E-D581-42EB-A472-DEEE806638B7}"/>
                </a:ext>
              </a:extLst>
            </p:cNvPr>
            <p:cNvSpPr txBox="1">
              <a:spLocks/>
            </p:cNvSpPr>
            <p:nvPr/>
          </p:nvSpPr>
          <p:spPr>
            <a:xfrm>
              <a:off x="3488126" y="3739521"/>
              <a:ext cx="4817161" cy="1104108"/>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428" kern="0" spc="-100">
                  <a:solidFill>
                    <a:schemeClr val="tx1"/>
                  </a:solidFill>
                  <a:latin typeface="Segoe UI Semilight" panose="020B0402040204020203" pitchFamily="34" charset="0"/>
                  <a:cs typeface="Segoe UI Semilight" panose="020B0402040204020203" pitchFamily="34" charset="0"/>
                </a:rPr>
                <a:t>Consistency</a:t>
              </a:r>
            </a:p>
          </p:txBody>
        </p:sp>
        <p:grpSp>
          <p:nvGrpSpPr>
            <p:cNvPr id="74" name="Group 73">
              <a:extLst>
                <a:ext uri="{FF2B5EF4-FFF2-40B4-BE49-F238E27FC236}">
                  <a16:creationId xmlns:a16="http://schemas.microsoft.com/office/drawing/2014/main" id="{FE74E90D-7B65-4ABC-909A-F538649F8DBC}"/>
                </a:ext>
              </a:extLst>
            </p:cNvPr>
            <p:cNvGrpSpPr/>
            <p:nvPr/>
          </p:nvGrpSpPr>
          <p:grpSpPr>
            <a:xfrm>
              <a:off x="6401510" y="2815389"/>
              <a:ext cx="4817161" cy="2149875"/>
              <a:chOff x="189941" y="3156656"/>
              <a:chExt cx="3899207" cy="1740197"/>
            </a:xfrm>
          </p:grpSpPr>
          <p:pic>
            <p:nvPicPr>
              <p:cNvPr id="77" name="Picture 76">
                <a:extLst>
                  <a:ext uri="{FF2B5EF4-FFF2-40B4-BE49-F238E27FC236}">
                    <a16:creationId xmlns:a16="http://schemas.microsoft.com/office/drawing/2014/main" id="{E0D2F832-27AF-4494-8FBF-C8ABB2C28191}"/>
                  </a:ext>
                </a:extLst>
              </p:cNvPr>
              <p:cNvPicPr>
                <a:picLocks noChangeAspect="1"/>
              </p:cNvPicPr>
              <p:nvPr/>
            </p:nvPicPr>
            <p:blipFill>
              <a:blip r:embed="rId7"/>
              <a:stretch>
                <a:fillRect/>
              </a:stretch>
            </p:blipFill>
            <p:spPr>
              <a:xfrm>
                <a:off x="626141" y="3156656"/>
                <a:ext cx="3075698" cy="1740197"/>
              </a:xfrm>
              <a:prstGeom prst="rect">
                <a:avLst/>
              </a:prstGeom>
            </p:spPr>
          </p:pic>
          <p:sp>
            <p:nvSpPr>
              <p:cNvPr id="78" name="Title">
                <a:extLst>
                  <a:ext uri="{FF2B5EF4-FFF2-40B4-BE49-F238E27FC236}">
                    <a16:creationId xmlns:a16="http://schemas.microsoft.com/office/drawing/2014/main" id="{757B599B-A884-47EC-A801-7E39CCC6EBD7}"/>
                  </a:ext>
                </a:extLst>
              </p:cNvPr>
              <p:cNvSpPr txBox="1">
                <a:spLocks/>
              </p:cNvSpPr>
              <p:nvPr/>
            </p:nvSpPr>
            <p:spPr>
              <a:xfrm>
                <a:off x="189941" y="3895870"/>
                <a:ext cx="3899207" cy="893710"/>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Stack</a:t>
                </a:r>
              </a:p>
            </p:txBody>
          </p:sp>
        </p:grpSp>
        <p:sp>
          <p:nvSpPr>
            <p:cNvPr id="75" name="Arc 74">
              <a:extLst>
                <a:ext uri="{FF2B5EF4-FFF2-40B4-BE49-F238E27FC236}">
                  <a16:creationId xmlns:a16="http://schemas.microsoft.com/office/drawing/2014/main" id="{EF96DBD5-8B2F-4BCD-BA62-05B8EEA871F3}"/>
                </a:ext>
              </a:extLst>
            </p:cNvPr>
            <p:cNvSpPr/>
            <p:nvPr/>
          </p:nvSpPr>
          <p:spPr>
            <a:xfrm>
              <a:off x="4114799" y="2081463"/>
              <a:ext cx="3826042" cy="3826042"/>
            </a:xfrm>
            <a:prstGeom prst="arc">
              <a:avLst>
                <a:gd name="adj1" fmla="val 11890121"/>
                <a:gd name="adj2" fmla="val 20313529"/>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2"/>
            </a:p>
          </p:txBody>
        </p:sp>
        <p:sp>
          <p:nvSpPr>
            <p:cNvPr id="76" name="Arc 75">
              <a:extLst>
                <a:ext uri="{FF2B5EF4-FFF2-40B4-BE49-F238E27FC236}">
                  <a16:creationId xmlns:a16="http://schemas.microsoft.com/office/drawing/2014/main" id="{0BBD6909-89C3-42D2-9377-F07650193B82}"/>
                </a:ext>
              </a:extLst>
            </p:cNvPr>
            <p:cNvSpPr/>
            <p:nvPr/>
          </p:nvSpPr>
          <p:spPr>
            <a:xfrm>
              <a:off x="4114799" y="2081463"/>
              <a:ext cx="3826042" cy="3826042"/>
            </a:xfrm>
            <a:prstGeom prst="arc">
              <a:avLst>
                <a:gd name="adj1" fmla="val 2247512"/>
                <a:gd name="adj2" fmla="val 8969923"/>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2"/>
            </a:p>
          </p:txBody>
        </p:sp>
      </p:grpSp>
    </p:spTree>
    <p:extLst>
      <p:ext uri="{BB962C8B-B14F-4D97-AF65-F5344CB8AC3E}">
        <p14:creationId xmlns:p14="http://schemas.microsoft.com/office/powerpoint/2010/main" val="15803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332037" y="2506662"/>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Tooling Consistency</a:t>
            </a:r>
          </a:p>
          <a:p>
            <a:pPr algn="ctr"/>
            <a:r>
              <a:rPr lang="en-US" sz="4896" dirty="0">
                <a:solidFill>
                  <a:srgbClr val="00B0F0"/>
                </a:solidFill>
                <a:latin typeface="Segoe UI Light" panose="020B0502040204020203" pitchFamily="34" charset="0"/>
                <a:cs typeface="Segoe UI Light" panose="020B0502040204020203" pitchFamily="34" charset="0"/>
              </a:rPr>
              <a:t>across all Azure Clouds</a:t>
            </a:r>
          </a:p>
        </p:txBody>
      </p:sp>
    </p:spTree>
    <p:extLst>
      <p:ext uri="{BB962C8B-B14F-4D97-AF65-F5344CB8AC3E}">
        <p14:creationId xmlns:p14="http://schemas.microsoft.com/office/powerpoint/2010/main" val="25241100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1B01000-586D-426E-B341-DB650738CBCB}"/>
              </a:ext>
            </a:extLst>
          </p:cNvPr>
          <p:cNvGrpSpPr/>
          <p:nvPr/>
        </p:nvGrpSpPr>
        <p:grpSpPr>
          <a:xfrm>
            <a:off x="-4402" y="495"/>
            <a:ext cx="12434915" cy="6993534"/>
            <a:chOff x="-6317" y="-1"/>
            <a:chExt cx="12436679" cy="6994526"/>
          </a:xfrm>
        </p:grpSpPr>
        <p:sp>
          <p:nvSpPr>
            <p:cNvPr id="4" name="Rectangle 3">
              <a:extLst>
                <a:ext uri="{FF2B5EF4-FFF2-40B4-BE49-F238E27FC236}">
                  <a16:creationId xmlns:a16="http://schemas.microsoft.com/office/drawing/2014/main" id="{B08302C6-D4DE-46E1-AC65-EC8A8D13729D}"/>
                </a:ext>
              </a:extLst>
            </p:cNvPr>
            <p:cNvSpPr/>
            <p:nvPr/>
          </p:nvSpPr>
          <p:spPr bwMode="auto">
            <a:xfrm>
              <a:off x="11446879" y="1"/>
              <a:ext cx="983483" cy="6994524"/>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eaLnBrk="0" fontAlgn="base" hangingPunct="0">
                <a:lnSpc>
                  <a:spcPct val="90000"/>
                </a:lnSpc>
                <a:spcBef>
                  <a:spcPct val="0"/>
                </a:spcBef>
                <a:spcAft>
                  <a:spcPct val="0"/>
                </a:spcAft>
                <a:defRPr/>
              </a:pPr>
              <a:endParaRPr lang="en-US" sz="1764" b="1" ker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6C9A4E27-1F6B-45D4-A667-E19D8881914F}"/>
                </a:ext>
              </a:extLst>
            </p:cNvPr>
            <p:cNvSpPr/>
            <p:nvPr/>
          </p:nvSpPr>
          <p:spPr bwMode="auto">
            <a:xfrm>
              <a:off x="4102808" y="5257403"/>
              <a:ext cx="7085607" cy="1737122"/>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6" name="Rectangle 5">
              <a:extLst>
                <a:ext uri="{FF2B5EF4-FFF2-40B4-BE49-F238E27FC236}">
                  <a16:creationId xmlns:a16="http://schemas.microsoft.com/office/drawing/2014/main" id="{BC7C2DC4-6010-46F8-A239-36ADEE0162A4}"/>
                </a:ext>
              </a:extLst>
            </p:cNvPr>
            <p:cNvSpPr/>
            <p:nvPr/>
          </p:nvSpPr>
          <p:spPr bwMode="auto">
            <a:xfrm>
              <a:off x="4357123" y="0"/>
              <a:ext cx="7085604" cy="1702723"/>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7" name="Rectangle 6">
              <a:extLst>
                <a:ext uri="{FF2B5EF4-FFF2-40B4-BE49-F238E27FC236}">
                  <a16:creationId xmlns:a16="http://schemas.microsoft.com/office/drawing/2014/main" id="{083F43F5-CB05-4548-A643-3A2C2DA049CC}"/>
                </a:ext>
              </a:extLst>
            </p:cNvPr>
            <p:cNvSpPr/>
            <p:nvPr/>
          </p:nvSpPr>
          <p:spPr bwMode="auto">
            <a:xfrm>
              <a:off x="3484522" y="0"/>
              <a:ext cx="871543" cy="6994525"/>
            </a:xfrm>
            <a:prstGeom prst="rect">
              <a:avLst/>
            </a:prstGeom>
            <a:solidFill>
              <a:srgbClr val="0078D7">
                <a:lumMod val="5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8" name="TextBox 10">
              <a:extLst>
                <a:ext uri="{FF2B5EF4-FFF2-40B4-BE49-F238E27FC236}">
                  <a16:creationId xmlns:a16="http://schemas.microsoft.com/office/drawing/2014/main" id="{A7337107-B5E0-4D94-B384-259EEBE61244}"/>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Trusted</a:t>
              </a:r>
            </a:p>
          </p:txBody>
        </p:sp>
        <p:sp>
          <p:nvSpPr>
            <p:cNvPr id="9" name="TextBox 8">
              <a:extLst>
                <a:ext uri="{FF2B5EF4-FFF2-40B4-BE49-F238E27FC236}">
                  <a16:creationId xmlns:a16="http://schemas.microsoft.com/office/drawing/2014/main" id="{7B6C3F86-C552-4027-9397-BA0124CF525C}"/>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Productive</a:t>
              </a:r>
            </a:p>
          </p:txBody>
        </p:sp>
        <p:sp>
          <p:nvSpPr>
            <p:cNvPr id="10" name="TextBox 10">
              <a:extLst>
                <a:ext uri="{FF2B5EF4-FFF2-40B4-BE49-F238E27FC236}">
                  <a16:creationId xmlns:a16="http://schemas.microsoft.com/office/drawing/2014/main" id="{18F81D1E-584D-403A-A3AE-4F2F4C611E4E}"/>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Intelligent</a:t>
              </a:r>
            </a:p>
          </p:txBody>
        </p:sp>
        <p:sp>
          <p:nvSpPr>
            <p:cNvPr id="11" name="TextBox 10">
              <a:extLst>
                <a:ext uri="{FF2B5EF4-FFF2-40B4-BE49-F238E27FC236}">
                  <a16:creationId xmlns:a16="http://schemas.microsoft.com/office/drawing/2014/main" id="{F7B0DC58-8748-4C54-B279-E1F990D19377}"/>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Hybrid</a:t>
              </a:r>
            </a:p>
          </p:txBody>
        </p:sp>
        <p:sp>
          <p:nvSpPr>
            <p:cNvPr id="12" name="speedometer_2">
              <a:extLst>
                <a:ext uri="{FF2B5EF4-FFF2-40B4-BE49-F238E27FC236}">
                  <a16:creationId xmlns:a16="http://schemas.microsoft.com/office/drawing/2014/main" id="{424A7E0A-C169-4183-BE7D-FD5063E01BF2}"/>
                </a:ext>
              </a:extLst>
            </p:cNvPr>
            <p:cNvSpPr>
              <a:spLocks noChangeAspect="1" noEditPoints="1"/>
            </p:cNvSpPr>
            <p:nvPr/>
          </p:nvSpPr>
          <p:spPr bwMode="auto">
            <a:xfrm>
              <a:off x="1390452" y="3163727"/>
              <a:ext cx="743662" cy="7436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grpSp>
          <p:nvGrpSpPr>
            <p:cNvPr id="13" name="Group 12">
              <a:extLst>
                <a:ext uri="{FF2B5EF4-FFF2-40B4-BE49-F238E27FC236}">
                  <a16:creationId xmlns:a16="http://schemas.microsoft.com/office/drawing/2014/main" id="{F4A8B7A1-AD58-4D47-A81E-A32BC13F28F0}"/>
                </a:ext>
              </a:extLst>
            </p:cNvPr>
            <p:cNvGrpSpPr/>
            <p:nvPr/>
          </p:nvGrpSpPr>
          <p:grpSpPr>
            <a:xfrm>
              <a:off x="1420012" y="3201250"/>
              <a:ext cx="684544" cy="668616"/>
              <a:chOff x="2088630" y="3287843"/>
              <a:chExt cx="429718" cy="419725"/>
            </a:xfrm>
            <a:noFill/>
          </p:grpSpPr>
          <p:sp>
            <p:nvSpPr>
              <p:cNvPr id="14" name="Rectangle 13">
                <a:extLst>
                  <a:ext uri="{FF2B5EF4-FFF2-40B4-BE49-F238E27FC236}">
                    <a16:creationId xmlns:a16="http://schemas.microsoft.com/office/drawing/2014/main" id="{5ED1898A-FD2E-4BC6-9D74-A935C2454B1E}"/>
                  </a:ext>
                </a:extLst>
              </p:cNvPr>
              <p:cNvSpPr/>
              <p:nvPr/>
            </p:nvSpPr>
            <p:spPr bwMode="auto">
              <a:xfrm>
                <a:off x="2213548" y="3287843"/>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15" name="Rectangle 14">
                <a:extLst>
                  <a:ext uri="{FF2B5EF4-FFF2-40B4-BE49-F238E27FC236}">
                    <a16:creationId xmlns:a16="http://schemas.microsoft.com/office/drawing/2014/main" id="{A1FC1EA2-53AC-4F31-9E37-5FA7B262ADE9}"/>
                  </a:ext>
                </a:extLst>
              </p:cNvPr>
              <p:cNvSpPr/>
              <p:nvPr/>
            </p:nvSpPr>
            <p:spPr bwMode="auto">
              <a:xfrm>
                <a:off x="2088630" y="3402768"/>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grpSp>
        <p:sp>
          <p:nvSpPr>
            <p:cNvPr id="17" name="Freeform 61">
              <a:extLst>
                <a:ext uri="{FF2B5EF4-FFF2-40B4-BE49-F238E27FC236}">
                  <a16:creationId xmlns:a16="http://schemas.microsoft.com/office/drawing/2014/main" id="{F18AF374-BB9B-483C-855B-42971EEB759D}"/>
                </a:ext>
              </a:extLst>
            </p:cNvPr>
            <p:cNvSpPr>
              <a:spLocks noChangeArrowheads="1"/>
            </p:cNvSpPr>
            <p:nvPr/>
          </p:nvSpPr>
          <p:spPr bwMode="auto">
            <a:xfrm>
              <a:off x="1361070" y="3138559"/>
              <a:ext cx="802426" cy="79399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sp>
          <p:nvSpPr>
            <p:cNvPr id="18" name="Rectangle 17">
              <a:extLst>
                <a:ext uri="{FF2B5EF4-FFF2-40B4-BE49-F238E27FC236}">
                  <a16:creationId xmlns:a16="http://schemas.microsoft.com/office/drawing/2014/main" id="{B887CE75-AA3D-4FC8-AFEE-6E052959C3C9}"/>
                </a:ext>
              </a:extLst>
            </p:cNvPr>
            <p:cNvSpPr/>
            <p:nvPr/>
          </p:nvSpPr>
          <p:spPr bwMode="auto">
            <a:xfrm>
              <a:off x="10263" y="0"/>
              <a:ext cx="3469463" cy="696324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D34F74-47AE-4C74-AA68-1898B09DCABA}"/>
                </a:ext>
              </a:extLst>
            </p:cNvPr>
            <p:cNvSpPr/>
            <p:nvPr/>
          </p:nvSpPr>
          <p:spPr bwMode="auto">
            <a:xfrm>
              <a:off x="-6317" y="-1"/>
              <a:ext cx="3490840" cy="6994526"/>
            </a:xfrm>
            <a:prstGeom prst="rect">
              <a:avLst/>
            </a:prstGeom>
            <a:solidFill>
              <a:srgbClr val="003C6C"/>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21" name="Rectangle 20">
              <a:extLst>
                <a:ext uri="{FF2B5EF4-FFF2-40B4-BE49-F238E27FC236}">
                  <a16:creationId xmlns:a16="http://schemas.microsoft.com/office/drawing/2014/main" id="{3173EF30-D911-4108-980B-B9434EA658B0}"/>
                </a:ext>
              </a:extLst>
            </p:cNvPr>
            <p:cNvSpPr/>
            <p:nvPr/>
          </p:nvSpPr>
          <p:spPr bwMode="auto">
            <a:xfrm>
              <a:off x="4400070" y="5527465"/>
              <a:ext cx="4782097"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Monitor</a:t>
              </a:r>
            </a:p>
          </p:txBody>
        </p:sp>
        <p:sp>
          <p:nvSpPr>
            <p:cNvPr id="27" name="Rectangle 26">
              <a:extLst>
                <a:ext uri="{FF2B5EF4-FFF2-40B4-BE49-F238E27FC236}">
                  <a16:creationId xmlns:a16="http://schemas.microsoft.com/office/drawing/2014/main" id="{E625B0DB-2FBB-46F4-9521-6A5EDA29BE07}"/>
                </a:ext>
              </a:extLst>
            </p:cNvPr>
            <p:cNvSpPr/>
            <p:nvPr/>
          </p:nvSpPr>
          <p:spPr bwMode="auto">
            <a:xfrm>
              <a:off x="4659230" y="709994"/>
              <a:ext cx="6577975" cy="4975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3" spcCol="18288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endParaRPr lang="en-US" sz="1568" kern="0">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grpSp>
          <p:nvGrpSpPr>
            <p:cNvPr id="28" name="Group 27">
              <a:extLst>
                <a:ext uri="{FF2B5EF4-FFF2-40B4-BE49-F238E27FC236}">
                  <a16:creationId xmlns:a16="http://schemas.microsoft.com/office/drawing/2014/main" id="{C73B89CA-8545-4218-9F7E-A14C23D5ED31}"/>
                </a:ext>
              </a:extLst>
            </p:cNvPr>
            <p:cNvGrpSpPr/>
            <p:nvPr/>
          </p:nvGrpSpPr>
          <p:grpSpPr>
            <a:xfrm>
              <a:off x="3592370" y="549803"/>
              <a:ext cx="650226" cy="650226"/>
              <a:chOff x="3521877" y="511997"/>
              <a:chExt cx="640398" cy="640398"/>
            </a:xfrm>
          </p:grpSpPr>
          <p:sp>
            <p:nvSpPr>
              <p:cNvPr id="29" name="Freeform 33">
                <a:extLst>
                  <a:ext uri="{FF2B5EF4-FFF2-40B4-BE49-F238E27FC236}">
                    <a16:creationId xmlns:a16="http://schemas.microsoft.com/office/drawing/2014/main" id="{CEEBA5A8-1FDA-41CB-9AAF-04F880A28D86}"/>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rgbClr val="FFFFFF"/>
              </a:solidFill>
              <a:ln>
                <a:noFill/>
              </a:ln>
              <a:effectLst/>
            </p:spPr>
            <p:txBody>
              <a:bodyPr wrap="none" anchor="ctr"/>
              <a:lstStyle/>
              <a:p>
                <a:pPr defTabSz="896214">
                  <a:defRPr/>
                </a:pPr>
                <a:endParaRPr lang="en-US" sz="1764" kern="0">
                  <a:solidFill>
                    <a:srgbClr val="505050"/>
                  </a:solidFill>
                </a:endParaRPr>
              </a:p>
            </p:txBody>
          </p:sp>
          <p:sp>
            <p:nvSpPr>
              <p:cNvPr id="30" name="Oval 29">
                <a:extLst>
                  <a:ext uri="{FF2B5EF4-FFF2-40B4-BE49-F238E27FC236}">
                    <a16:creationId xmlns:a16="http://schemas.microsoft.com/office/drawing/2014/main" id="{18A45A8B-95AF-422A-A207-A53C7F96084C}"/>
                  </a:ext>
                </a:extLst>
              </p:cNvPr>
              <p:cNvSpPr/>
              <p:nvPr/>
            </p:nvSpPr>
            <p:spPr bwMode="auto">
              <a:xfrm>
                <a:off x="3521877" y="511997"/>
                <a:ext cx="640398" cy="64039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0B7502B-87B8-4DA0-9B98-667BC254F6BD}"/>
                </a:ext>
              </a:extLst>
            </p:cNvPr>
            <p:cNvGrpSpPr/>
            <p:nvPr/>
          </p:nvGrpSpPr>
          <p:grpSpPr>
            <a:xfrm>
              <a:off x="3574206" y="3200266"/>
              <a:ext cx="691522" cy="691522"/>
              <a:chOff x="3500293" y="3151895"/>
              <a:chExt cx="681070" cy="681070"/>
            </a:xfrm>
          </p:grpSpPr>
          <p:grpSp>
            <p:nvGrpSpPr>
              <p:cNvPr id="32" name="Group 31">
                <a:extLst>
                  <a:ext uri="{FF2B5EF4-FFF2-40B4-BE49-F238E27FC236}">
                    <a16:creationId xmlns:a16="http://schemas.microsoft.com/office/drawing/2014/main" id="{D6131EA1-7A3A-47AA-BA9E-1773523F233E}"/>
                  </a:ext>
                </a:extLst>
              </p:cNvPr>
              <p:cNvGrpSpPr/>
              <p:nvPr/>
            </p:nvGrpSpPr>
            <p:grpSpPr>
              <a:xfrm>
                <a:off x="3607832" y="3353215"/>
                <a:ext cx="469102" cy="355120"/>
                <a:chOff x="3268663" y="4287838"/>
                <a:chExt cx="4351337" cy="3294062"/>
              </a:xfrm>
              <a:solidFill>
                <a:srgbClr val="FFFFFF"/>
              </a:solidFill>
            </p:grpSpPr>
            <p:sp>
              <p:nvSpPr>
                <p:cNvPr id="34" name="Freeform 6">
                  <a:extLst>
                    <a:ext uri="{FF2B5EF4-FFF2-40B4-BE49-F238E27FC236}">
                      <a16:creationId xmlns:a16="http://schemas.microsoft.com/office/drawing/2014/main" id="{72615C12-1849-48A4-8DCB-EF65FC251DBC}"/>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sp>
              <p:nvSpPr>
                <p:cNvPr id="35" name="Freeform 7">
                  <a:extLst>
                    <a:ext uri="{FF2B5EF4-FFF2-40B4-BE49-F238E27FC236}">
                      <a16:creationId xmlns:a16="http://schemas.microsoft.com/office/drawing/2014/main" id="{B10A1627-301B-400C-A067-A10F66220F8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grpSp>
          <p:sp>
            <p:nvSpPr>
              <p:cNvPr id="33" name="Oval 32">
                <a:extLst>
                  <a:ext uri="{FF2B5EF4-FFF2-40B4-BE49-F238E27FC236}">
                    <a16:creationId xmlns:a16="http://schemas.microsoft.com/office/drawing/2014/main" id="{ACF3486D-B4DD-4AD2-A2FB-125D9D3BB42F}"/>
                  </a:ext>
                </a:extLst>
              </p:cNvPr>
              <p:cNvSpPr/>
              <p:nvPr/>
            </p:nvSpPr>
            <p:spPr bwMode="auto">
              <a:xfrm>
                <a:off x="3500293" y="3151895"/>
                <a:ext cx="681070" cy="68107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A39C1DDF-7966-4A7A-8BA5-FB6E57C5130D}"/>
                </a:ext>
              </a:extLst>
            </p:cNvPr>
            <p:cNvSpPr/>
            <p:nvPr/>
          </p:nvSpPr>
          <p:spPr bwMode="auto">
            <a:xfrm rot="16200000">
              <a:off x="9740150" y="3224100"/>
              <a:ext cx="4388642"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Consistent Tooling across clouds</a:t>
              </a:r>
            </a:p>
          </p:txBody>
        </p:sp>
        <p:cxnSp>
          <p:nvCxnSpPr>
            <p:cNvPr id="42" name="Straight Connector 41">
              <a:extLst>
                <a:ext uri="{FF2B5EF4-FFF2-40B4-BE49-F238E27FC236}">
                  <a16:creationId xmlns:a16="http://schemas.microsoft.com/office/drawing/2014/main" id="{FAF6C0B6-AC5A-4DBE-AC99-CE50F89A7C71}"/>
                </a:ext>
              </a:extLst>
            </p:cNvPr>
            <p:cNvCxnSpPr>
              <a:cxnSpLocks/>
            </p:cNvCxnSpPr>
            <p:nvPr/>
          </p:nvCxnSpPr>
          <p:spPr>
            <a:xfrm>
              <a:off x="3479726"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5F78D519-887C-4119-AE35-42BF76BB0C94}"/>
                </a:ext>
              </a:extLst>
            </p:cNvPr>
            <p:cNvCxnSpPr>
              <a:cxnSpLocks/>
            </p:cNvCxnSpPr>
            <p:nvPr/>
          </p:nvCxnSpPr>
          <p:spPr>
            <a:xfrm>
              <a:off x="11442727"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8" name="Rectangle 47">
              <a:extLst>
                <a:ext uri="{FF2B5EF4-FFF2-40B4-BE49-F238E27FC236}">
                  <a16:creationId xmlns:a16="http://schemas.microsoft.com/office/drawing/2014/main" id="{68071712-4101-4522-BCE7-509CFA1307F2}"/>
                </a:ext>
              </a:extLst>
            </p:cNvPr>
            <p:cNvSpPr/>
            <p:nvPr/>
          </p:nvSpPr>
          <p:spPr bwMode="auto">
            <a:xfrm>
              <a:off x="4398814" y="368734"/>
              <a:ext cx="1739326"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55" name="Rectangle 54">
              <a:extLst>
                <a:ext uri="{FF2B5EF4-FFF2-40B4-BE49-F238E27FC236}">
                  <a16:creationId xmlns:a16="http://schemas.microsoft.com/office/drawing/2014/main" id="{EEB597F6-FF27-4057-B37E-3C8F7F79117A}"/>
                </a:ext>
              </a:extLst>
            </p:cNvPr>
            <p:cNvSpPr/>
            <p:nvPr/>
          </p:nvSpPr>
          <p:spPr bwMode="auto">
            <a:xfrm>
              <a:off x="4437543" y="2729919"/>
              <a:ext cx="5021335"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Deploy and Manage</a:t>
              </a:r>
            </a:p>
          </p:txBody>
        </p:sp>
        <p:cxnSp>
          <p:nvCxnSpPr>
            <p:cNvPr id="58" name="Straight Connector 57">
              <a:extLst>
                <a:ext uri="{FF2B5EF4-FFF2-40B4-BE49-F238E27FC236}">
                  <a16:creationId xmlns:a16="http://schemas.microsoft.com/office/drawing/2014/main" id="{8BF5F0D5-3180-4DA5-A440-8709CD3A4B00}"/>
                </a:ext>
              </a:extLst>
            </p:cNvPr>
            <p:cNvCxnSpPr>
              <a:cxnSpLocks/>
            </p:cNvCxnSpPr>
            <p:nvPr/>
          </p:nvCxnSpPr>
          <p:spPr>
            <a:xfrm>
              <a:off x="3479729" y="233884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2427F182-3C92-43E4-B7AB-4C4B255BC39A}"/>
                </a:ext>
              </a:extLst>
            </p:cNvPr>
            <p:cNvCxnSpPr>
              <a:cxnSpLocks/>
            </p:cNvCxnSpPr>
            <p:nvPr/>
          </p:nvCxnSpPr>
          <p:spPr>
            <a:xfrm>
              <a:off x="3479729" y="525740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7EAADEF5-1C8C-45A8-9DA7-783D3A6B9E93}"/>
                </a:ext>
              </a:extLst>
            </p:cNvPr>
            <p:cNvCxnSpPr>
              <a:cxnSpLocks/>
            </p:cNvCxnSpPr>
            <p:nvPr/>
          </p:nvCxnSpPr>
          <p:spPr>
            <a:xfrm>
              <a:off x="4348652" y="248"/>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extBox 1">
            <a:extLst>
              <a:ext uri="{FF2B5EF4-FFF2-40B4-BE49-F238E27FC236}">
                <a16:creationId xmlns:a16="http://schemas.microsoft.com/office/drawing/2014/main" id="{2F064B75-4901-4F2E-AB91-26C26F8D8E66}"/>
              </a:ext>
            </a:extLst>
          </p:cNvPr>
          <p:cNvSpPr txBox="1"/>
          <p:nvPr/>
        </p:nvSpPr>
        <p:spPr>
          <a:xfrm>
            <a:off x="410513" y="2869455"/>
            <a:ext cx="2472737" cy="1280726"/>
          </a:xfrm>
          <a:prstGeom prst="rect">
            <a:avLst/>
          </a:prstGeom>
          <a:noFill/>
        </p:spPr>
        <p:txBody>
          <a:bodyPr wrap="square" lIns="0" tIns="0" rIns="0" bIns="0" rtlCol="0">
            <a:spAutoFit/>
          </a:bodyPr>
          <a:lstStyle/>
          <a:p>
            <a:pPr algn="l"/>
            <a:r>
              <a:rPr lang="en-US" sz="4080" dirty="0">
                <a:solidFill>
                  <a:schemeClr val="bg1"/>
                </a:solidFill>
              </a:rPr>
              <a:t>Azure Tools</a:t>
            </a:r>
          </a:p>
        </p:txBody>
      </p:sp>
      <p:pic>
        <p:nvPicPr>
          <p:cNvPr id="64" name="Graphic 63">
            <a:extLst>
              <a:ext uri="{FF2B5EF4-FFF2-40B4-BE49-F238E27FC236}">
                <a16:creationId xmlns:a16="http://schemas.microsoft.com/office/drawing/2014/main" id="{15DB8633-3941-4FA3-8260-C6CEC06583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427" y="5885763"/>
            <a:ext cx="521620" cy="521620"/>
          </a:xfrm>
          <a:prstGeom prst="rect">
            <a:avLst/>
          </a:prstGeom>
        </p:spPr>
      </p:pic>
      <p:sp>
        <p:nvSpPr>
          <p:cNvPr id="65" name="Rectangle 64">
            <a:extLst>
              <a:ext uri="{FF2B5EF4-FFF2-40B4-BE49-F238E27FC236}">
                <a16:creationId xmlns:a16="http://schemas.microsoft.com/office/drawing/2014/main" id="{61CF935E-E77C-4F95-9AAA-E813632CFD6F}"/>
              </a:ext>
            </a:extLst>
          </p:cNvPr>
          <p:cNvSpPr/>
          <p:nvPr/>
        </p:nvSpPr>
        <p:spPr bwMode="auto">
          <a:xfrm>
            <a:off x="5415219" y="1293155"/>
            <a:ext cx="1695407"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Visual Studio Tools</a:t>
            </a:r>
          </a:p>
        </p:txBody>
      </p:sp>
      <p:pic>
        <p:nvPicPr>
          <p:cNvPr id="118" name="Picture 117">
            <a:extLst>
              <a:ext uri="{FF2B5EF4-FFF2-40B4-BE49-F238E27FC236}">
                <a16:creationId xmlns:a16="http://schemas.microsoft.com/office/drawing/2014/main" id="{E83F90C7-C85B-41FD-BCC1-F0D383F08560}"/>
              </a:ext>
            </a:extLst>
          </p:cNvPr>
          <p:cNvPicPr>
            <a:picLocks noChangeAspect="1"/>
          </p:cNvPicPr>
          <p:nvPr/>
        </p:nvPicPr>
        <p:blipFill>
          <a:blip r:embed="rId5"/>
          <a:stretch>
            <a:fillRect/>
          </a:stretch>
        </p:blipFill>
        <p:spPr>
          <a:xfrm>
            <a:off x="4625200" y="1070534"/>
            <a:ext cx="677143" cy="677143"/>
          </a:xfrm>
          <a:prstGeom prst="rect">
            <a:avLst/>
          </a:prstGeom>
        </p:spPr>
      </p:pic>
      <p:sp>
        <p:nvSpPr>
          <p:cNvPr id="119" name="Rectangle 118">
            <a:extLst>
              <a:ext uri="{FF2B5EF4-FFF2-40B4-BE49-F238E27FC236}">
                <a16:creationId xmlns:a16="http://schemas.microsoft.com/office/drawing/2014/main" id="{D4BF84FC-4BE0-4423-B72D-B08AE8C6D557}"/>
              </a:ext>
            </a:extLst>
          </p:cNvPr>
          <p:cNvSpPr/>
          <p:nvPr/>
        </p:nvSpPr>
        <p:spPr bwMode="auto">
          <a:xfrm>
            <a:off x="8673352" y="1293155"/>
            <a:ext cx="253411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Visual Studio Cloud Explorer</a:t>
            </a:r>
          </a:p>
        </p:txBody>
      </p:sp>
      <p:pic>
        <p:nvPicPr>
          <p:cNvPr id="120" name="Picture 119">
            <a:extLst>
              <a:ext uri="{FF2B5EF4-FFF2-40B4-BE49-F238E27FC236}">
                <a16:creationId xmlns:a16="http://schemas.microsoft.com/office/drawing/2014/main" id="{6F74DD06-8839-4CCB-AA35-58D7D43D930A}"/>
              </a:ext>
            </a:extLst>
          </p:cNvPr>
          <p:cNvPicPr>
            <a:picLocks noChangeAspect="1"/>
          </p:cNvPicPr>
          <p:nvPr/>
        </p:nvPicPr>
        <p:blipFill>
          <a:blip r:embed="rId5"/>
          <a:stretch>
            <a:fillRect/>
          </a:stretch>
        </p:blipFill>
        <p:spPr>
          <a:xfrm>
            <a:off x="7883333" y="1070534"/>
            <a:ext cx="677143" cy="677143"/>
          </a:xfrm>
          <a:prstGeom prst="rect">
            <a:avLst/>
          </a:prstGeom>
        </p:spPr>
      </p:pic>
      <p:pic>
        <p:nvPicPr>
          <p:cNvPr id="134" name="Picture 133">
            <a:extLst>
              <a:ext uri="{FF2B5EF4-FFF2-40B4-BE49-F238E27FC236}">
                <a16:creationId xmlns:a16="http://schemas.microsoft.com/office/drawing/2014/main" id="{D848BF80-E744-46A5-BFD9-A5E49B023C53}"/>
              </a:ext>
            </a:extLst>
          </p:cNvPr>
          <p:cNvPicPr>
            <a:picLocks noChangeAspect="1"/>
          </p:cNvPicPr>
          <p:nvPr/>
        </p:nvPicPr>
        <p:blipFill>
          <a:blip r:embed="rId6"/>
          <a:stretch>
            <a:fillRect/>
          </a:stretch>
        </p:blipFill>
        <p:spPr>
          <a:xfrm>
            <a:off x="4639796" y="3314449"/>
            <a:ext cx="624490" cy="539928"/>
          </a:xfrm>
          <a:prstGeom prst="rect">
            <a:avLst/>
          </a:prstGeom>
        </p:spPr>
      </p:pic>
      <p:pic>
        <p:nvPicPr>
          <p:cNvPr id="136" name="Picture 135">
            <a:extLst>
              <a:ext uri="{FF2B5EF4-FFF2-40B4-BE49-F238E27FC236}">
                <a16:creationId xmlns:a16="http://schemas.microsoft.com/office/drawing/2014/main" id="{9E0751D1-21E8-4EBE-B441-5A6814164A76}"/>
              </a:ext>
            </a:extLst>
          </p:cNvPr>
          <p:cNvPicPr>
            <a:picLocks noChangeAspect="1"/>
          </p:cNvPicPr>
          <p:nvPr/>
        </p:nvPicPr>
        <p:blipFill>
          <a:blip r:embed="rId7"/>
          <a:stretch>
            <a:fillRect/>
          </a:stretch>
        </p:blipFill>
        <p:spPr>
          <a:xfrm>
            <a:off x="4638689" y="4336547"/>
            <a:ext cx="620510" cy="541193"/>
          </a:xfrm>
          <a:prstGeom prst="rect">
            <a:avLst/>
          </a:prstGeom>
        </p:spPr>
      </p:pic>
      <p:sp>
        <p:nvSpPr>
          <p:cNvPr id="137" name="Rectangle 136">
            <a:extLst>
              <a:ext uri="{FF2B5EF4-FFF2-40B4-BE49-F238E27FC236}">
                <a16:creationId xmlns:a16="http://schemas.microsoft.com/office/drawing/2014/main" id="{A9582D4D-51C5-4B13-85C3-AE00DB6FDF70}"/>
              </a:ext>
            </a:extLst>
          </p:cNvPr>
          <p:cNvSpPr/>
          <p:nvPr/>
        </p:nvSpPr>
        <p:spPr bwMode="auto">
          <a:xfrm>
            <a:off x="5415218" y="3517977"/>
            <a:ext cx="856696"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CLI</a:t>
            </a:r>
          </a:p>
        </p:txBody>
      </p:sp>
      <p:sp>
        <p:nvSpPr>
          <p:cNvPr id="138" name="Rectangle 137">
            <a:extLst>
              <a:ext uri="{FF2B5EF4-FFF2-40B4-BE49-F238E27FC236}">
                <a16:creationId xmlns:a16="http://schemas.microsoft.com/office/drawing/2014/main" id="{6B370EF9-69B4-4CB1-8773-7C56CD9F8B12}"/>
              </a:ext>
            </a:extLst>
          </p:cNvPr>
          <p:cNvSpPr/>
          <p:nvPr/>
        </p:nvSpPr>
        <p:spPr bwMode="auto">
          <a:xfrm>
            <a:off x="5415218" y="4543491"/>
            <a:ext cx="1564613"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PowerShell</a:t>
            </a:r>
          </a:p>
        </p:txBody>
      </p:sp>
      <p:pic>
        <p:nvPicPr>
          <p:cNvPr id="139" name="Picture 138">
            <a:extLst>
              <a:ext uri="{FF2B5EF4-FFF2-40B4-BE49-F238E27FC236}">
                <a16:creationId xmlns:a16="http://schemas.microsoft.com/office/drawing/2014/main" id="{5399D770-F9B1-4085-9DDE-0ED3A9530059}"/>
              </a:ext>
            </a:extLst>
          </p:cNvPr>
          <p:cNvPicPr>
            <a:picLocks noChangeAspect="1"/>
          </p:cNvPicPr>
          <p:nvPr/>
        </p:nvPicPr>
        <p:blipFill>
          <a:blip r:embed="rId6"/>
          <a:stretch>
            <a:fillRect/>
          </a:stretch>
        </p:blipFill>
        <p:spPr>
          <a:xfrm>
            <a:off x="7906319" y="3314449"/>
            <a:ext cx="591615" cy="539928"/>
          </a:xfrm>
          <a:prstGeom prst="rect">
            <a:avLst/>
          </a:prstGeom>
        </p:spPr>
      </p:pic>
      <p:sp>
        <p:nvSpPr>
          <p:cNvPr id="141" name="Rectangle 140">
            <a:extLst>
              <a:ext uri="{FF2B5EF4-FFF2-40B4-BE49-F238E27FC236}">
                <a16:creationId xmlns:a16="http://schemas.microsoft.com/office/drawing/2014/main" id="{884114DB-60D0-4235-AEC4-CA3C31AF7C76}"/>
              </a:ext>
            </a:extLst>
          </p:cNvPr>
          <p:cNvSpPr/>
          <p:nvPr/>
        </p:nvSpPr>
        <p:spPr bwMode="auto">
          <a:xfrm>
            <a:off x="8681741" y="3517977"/>
            <a:ext cx="253738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SDKs (</a:t>
            </a:r>
            <a:r>
              <a:rPr lang="en-US" sz="1599" kern="0" err="1">
                <a:latin typeface="Segoe UI Semilight"/>
                <a:cs typeface="Segoe UI Semibold" panose="020B0702040204020203" pitchFamily="34" charset="0"/>
              </a:rPr>
              <a:t>.Net</a:t>
            </a:r>
            <a:r>
              <a:rPr lang="en-US" sz="1599" kern="0">
                <a:latin typeface="Segoe UI Semilight"/>
                <a:cs typeface="Segoe UI Semibold" panose="020B0702040204020203" pitchFamily="34" charset="0"/>
              </a:rPr>
              <a:t>, Java </a:t>
            </a:r>
            <a:r>
              <a:rPr lang="en-US" sz="1599" kern="0" err="1">
                <a:latin typeface="Segoe UI Semilight"/>
                <a:cs typeface="Segoe UI Semibold" panose="020B0702040204020203" pitchFamily="34" charset="0"/>
              </a:rPr>
              <a:t>etc</a:t>
            </a:r>
            <a:r>
              <a:rPr lang="en-US" sz="1599" kern="0">
                <a:latin typeface="Segoe UI Semilight"/>
                <a:cs typeface="Segoe UI Semibold" panose="020B0702040204020203" pitchFamily="34" charset="0"/>
              </a:rPr>
              <a:t>…)</a:t>
            </a:r>
          </a:p>
        </p:txBody>
      </p:sp>
      <p:sp>
        <p:nvSpPr>
          <p:cNvPr id="142" name="Rectangle 141">
            <a:extLst>
              <a:ext uri="{FF2B5EF4-FFF2-40B4-BE49-F238E27FC236}">
                <a16:creationId xmlns:a16="http://schemas.microsoft.com/office/drawing/2014/main" id="{0D5687F2-D2A8-4F65-BE61-3AED3477B20E}"/>
              </a:ext>
            </a:extLst>
          </p:cNvPr>
          <p:cNvSpPr/>
          <p:nvPr/>
        </p:nvSpPr>
        <p:spPr bwMode="auto">
          <a:xfrm>
            <a:off x="8681741" y="4543491"/>
            <a:ext cx="2063262"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Storage Explorer</a:t>
            </a:r>
          </a:p>
        </p:txBody>
      </p:sp>
      <p:sp>
        <p:nvSpPr>
          <p:cNvPr id="143" name="Rectangle 142">
            <a:extLst>
              <a:ext uri="{FF2B5EF4-FFF2-40B4-BE49-F238E27FC236}">
                <a16:creationId xmlns:a16="http://schemas.microsoft.com/office/drawing/2014/main" id="{E2868913-0734-45B9-8810-D6F2E11ADAE0}"/>
              </a:ext>
            </a:extLst>
          </p:cNvPr>
          <p:cNvSpPr/>
          <p:nvPr/>
        </p:nvSpPr>
        <p:spPr bwMode="auto">
          <a:xfrm>
            <a:off x="7979821" y="3520167"/>
            <a:ext cx="518113" cy="2827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44" name="Picture 143">
            <a:extLst>
              <a:ext uri="{FF2B5EF4-FFF2-40B4-BE49-F238E27FC236}">
                <a16:creationId xmlns:a16="http://schemas.microsoft.com/office/drawing/2014/main" id="{D6F233B9-8C8B-4A9B-BCA9-95F1798B8894}"/>
              </a:ext>
            </a:extLst>
          </p:cNvPr>
          <p:cNvPicPr>
            <a:picLocks noChangeAspect="1"/>
          </p:cNvPicPr>
          <p:nvPr/>
        </p:nvPicPr>
        <p:blipFill>
          <a:blip r:embed="rId8"/>
          <a:stretch>
            <a:fillRect/>
          </a:stretch>
        </p:blipFill>
        <p:spPr>
          <a:xfrm>
            <a:off x="7934088" y="4291226"/>
            <a:ext cx="632848" cy="619780"/>
          </a:xfrm>
          <a:prstGeom prst="rect">
            <a:avLst/>
          </a:prstGeom>
        </p:spPr>
      </p:pic>
      <p:pic>
        <p:nvPicPr>
          <p:cNvPr id="145" name="Graphic 144">
            <a:extLst>
              <a:ext uri="{FF2B5EF4-FFF2-40B4-BE49-F238E27FC236}">
                <a16:creationId xmlns:a16="http://schemas.microsoft.com/office/drawing/2014/main" id="{C95F69F6-2BBA-4CF4-8449-876EBEEBAF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611" y="6073423"/>
            <a:ext cx="351801" cy="539428"/>
          </a:xfrm>
          <a:prstGeom prst="rect">
            <a:avLst/>
          </a:prstGeom>
        </p:spPr>
      </p:pic>
      <p:sp>
        <p:nvSpPr>
          <p:cNvPr id="147" name="Rectangle 146">
            <a:extLst>
              <a:ext uri="{FF2B5EF4-FFF2-40B4-BE49-F238E27FC236}">
                <a16:creationId xmlns:a16="http://schemas.microsoft.com/office/drawing/2014/main" id="{695E6447-A9F1-41F4-90A8-029933DC0C87}"/>
              </a:ext>
            </a:extLst>
          </p:cNvPr>
          <p:cNvSpPr/>
          <p:nvPr/>
        </p:nvSpPr>
        <p:spPr bwMode="auto">
          <a:xfrm>
            <a:off x="8681741" y="6230197"/>
            <a:ext cx="175589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Application Insights</a:t>
            </a:r>
          </a:p>
        </p:txBody>
      </p:sp>
      <p:sp>
        <p:nvSpPr>
          <p:cNvPr id="148" name="Rectangle 147">
            <a:extLst>
              <a:ext uri="{FF2B5EF4-FFF2-40B4-BE49-F238E27FC236}">
                <a16:creationId xmlns:a16="http://schemas.microsoft.com/office/drawing/2014/main" id="{2DDAE86E-C435-4E25-BC5E-09AAD4A9C250}"/>
              </a:ext>
            </a:extLst>
          </p:cNvPr>
          <p:cNvSpPr/>
          <p:nvPr/>
        </p:nvSpPr>
        <p:spPr bwMode="auto">
          <a:xfrm>
            <a:off x="5415218" y="6230196"/>
            <a:ext cx="118367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Log Analytics</a:t>
            </a:r>
          </a:p>
        </p:txBody>
      </p:sp>
      <p:pic>
        <p:nvPicPr>
          <p:cNvPr id="149" name="Graphic 73">
            <a:extLst>
              <a:ext uri="{FF2B5EF4-FFF2-40B4-BE49-F238E27FC236}">
                <a16:creationId xmlns:a16="http://schemas.microsoft.com/office/drawing/2014/main" id="{1875AB97-B526-4688-83FD-3ACD8D3AB8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3580" y="6074371"/>
            <a:ext cx="570706" cy="570706"/>
          </a:xfrm>
          <a:prstGeom prst="rect">
            <a:avLst/>
          </a:prstGeom>
        </p:spPr>
      </p:pic>
    </p:spTree>
    <p:extLst>
      <p:ext uri="{BB962C8B-B14F-4D97-AF65-F5344CB8AC3E}">
        <p14:creationId xmlns:p14="http://schemas.microsoft.com/office/powerpoint/2010/main" val="21338807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540342ED-109E-4506-82BF-228DA7FF43D3}"/>
              </a:ext>
            </a:extLst>
          </p:cNvPr>
          <p:cNvSpPr>
            <a:spLocks noGrp="1"/>
          </p:cNvSpPr>
          <p:nvPr>
            <p:ph type="title"/>
          </p:nvPr>
        </p:nvSpPr>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a:t>Azure DevOps framework</a:t>
            </a:r>
          </a:p>
        </p:txBody>
      </p:sp>
      <p:sp>
        <p:nvSpPr>
          <p:cNvPr id="143" name="Rectangle 142">
            <a:extLst>
              <a:ext uri="{FF2B5EF4-FFF2-40B4-BE49-F238E27FC236}">
                <a16:creationId xmlns:a16="http://schemas.microsoft.com/office/drawing/2014/main" id="{3E991838-0292-475E-BE6E-7DC25E750F50}"/>
              </a:ext>
            </a:extLst>
          </p:cNvPr>
          <p:cNvSpPr/>
          <p:nvPr/>
        </p:nvSpPr>
        <p:spPr>
          <a:xfrm>
            <a:off x="10062974" y="2036035"/>
            <a:ext cx="886976" cy="338506"/>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479681" y="2033591"/>
            <a:ext cx="890697" cy="343395"/>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907186" y="2033592"/>
            <a:ext cx="137450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307800" y="2033591"/>
            <a:ext cx="1409802" cy="338506"/>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971723" y="2033592"/>
            <a:ext cx="80810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43432" y="2036035"/>
            <a:ext cx="65056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99">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a:stretch>
            <a:fillRect/>
          </a:stretch>
        </p:blipFill>
        <p:spPr>
          <a:xfrm>
            <a:off x="1828413" y="4659739"/>
            <a:ext cx="368574" cy="368574"/>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53" y="4557133"/>
            <a:ext cx="414652" cy="57378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8743" y="4634058"/>
            <a:ext cx="419939" cy="419938"/>
          </a:xfrm>
          <a:prstGeom prst="rect">
            <a:avLst/>
          </a:prstGeom>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9777" y="4618030"/>
            <a:ext cx="451994" cy="4519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7"/>
          <a:stretch>
            <a:fillRect/>
          </a:stretch>
        </p:blipFill>
        <p:spPr>
          <a:xfrm>
            <a:off x="8680502" y="4595619"/>
            <a:ext cx="496815" cy="496815"/>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70823"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473459"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266174"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933102"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482461"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54818" y="261677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40375" y="3238670"/>
            <a:ext cx="289252"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40374" y="2616770"/>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70823"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473459"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266174"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933102"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482461"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54818" y="485625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51553" y="4840484"/>
            <a:ext cx="27807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40374" y="4840485"/>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10043242" y="4645817"/>
            <a:ext cx="873389" cy="396418"/>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540137" y="3829961"/>
            <a:ext cx="0" cy="61714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726956" y="3790042"/>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292488" y="3810999"/>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479307" y="3810999"/>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791230" y="2996403"/>
            <a:ext cx="442942" cy="41291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525337" y="3484626"/>
            <a:ext cx="974737"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Boards</a:t>
            </a:r>
          </a:p>
        </p:txBody>
      </p:sp>
      <p:sp>
        <p:nvSpPr>
          <p:cNvPr id="64" name="Rectangle 63">
            <a:extLst>
              <a:ext uri="{FF2B5EF4-FFF2-40B4-BE49-F238E27FC236}">
                <a16:creationId xmlns:a16="http://schemas.microsoft.com/office/drawing/2014/main" id="{F10443FF-A44C-426A-9B78-53C0538ABAC2}"/>
              </a:ext>
            </a:extLst>
          </p:cNvPr>
          <p:cNvSpPr/>
          <p:nvPr/>
        </p:nvSpPr>
        <p:spPr>
          <a:xfrm>
            <a:off x="3306917" y="3480775"/>
            <a:ext cx="932229"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Repos</a:t>
            </a:r>
          </a:p>
        </p:txBody>
      </p:sp>
      <p:sp>
        <p:nvSpPr>
          <p:cNvPr id="65" name="Rectangle 64">
            <a:extLst>
              <a:ext uri="{FF2B5EF4-FFF2-40B4-BE49-F238E27FC236}">
                <a16:creationId xmlns:a16="http://schemas.microsoft.com/office/drawing/2014/main" id="{83078CAD-54FF-4BA4-B420-D7462A547AE3}"/>
              </a:ext>
            </a:extLst>
          </p:cNvPr>
          <p:cNvSpPr/>
          <p:nvPr/>
        </p:nvSpPr>
        <p:spPr>
          <a:xfrm>
            <a:off x="1747535" y="5095440"/>
            <a:ext cx="520230"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Trello</a:t>
            </a:r>
          </a:p>
        </p:txBody>
      </p:sp>
      <p:sp>
        <p:nvSpPr>
          <p:cNvPr id="68" name="Rectangle 67">
            <a:extLst>
              <a:ext uri="{FF2B5EF4-FFF2-40B4-BE49-F238E27FC236}">
                <a16:creationId xmlns:a16="http://schemas.microsoft.com/office/drawing/2014/main" id="{8D6190C1-8F0F-4FC2-A466-E6477194025F}"/>
              </a:ext>
            </a:extLst>
          </p:cNvPr>
          <p:cNvSpPr/>
          <p:nvPr/>
        </p:nvSpPr>
        <p:spPr>
          <a:xfrm>
            <a:off x="3465629" y="5095440"/>
            <a:ext cx="606170"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sp>
        <p:nvSpPr>
          <p:cNvPr id="69" name="Rectangle 68">
            <a:extLst>
              <a:ext uri="{FF2B5EF4-FFF2-40B4-BE49-F238E27FC236}">
                <a16:creationId xmlns:a16="http://schemas.microsoft.com/office/drawing/2014/main" id="{6B0DE0EC-8836-4F7E-B771-D5C1E9AE4A9E}"/>
              </a:ext>
            </a:extLst>
          </p:cNvPr>
          <p:cNvSpPr/>
          <p:nvPr/>
        </p:nvSpPr>
        <p:spPr>
          <a:xfrm>
            <a:off x="5311218" y="5095440"/>
            <a:ext cx="614185"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7015020" y="5095440"/>
            <a:ext cx="769654"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631495" y="5095440"/>
            <a:ext cx="618992"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10097310" y="5095440"/>
            <a:ext cx="747214"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10078362" y="2973532"/>
            <a:ext cx="856203" cy="847946"/>
            <a:chOff x="10078908" y="2973457"/>
            <a:chExt cx="856325" cy="84806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8908" y="3406025"/>
              <a:ext cx="856325" cy="415498"/>
            </a:xfrm>
            <a:prstGeom prst="rect">
              <a:avLst/>
            </a:prstGeom>
          </p:spPr>
          <p:txBody>
            <a:bodyPr wrap="non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8" name="Group 17">
            <a:extLst>
              <a:ext uri="{FF2B5EF4-FFF2-40B4-BE49-F238E27FC236}">
                <a16:creationId xmlns:a16="http://schemas.microsoft.com/office/drawing/2014/main" id="{3F37AFD8-3302-4706-BC5F-E3D2D96905F5}"/>
              </a:ext>
            </a:extLst>
          </p:cNvPr>
          <p:cNvGrpSpPr/>
          <p:nvPr/>
        </p:nvGrpSpPr>
        <p:grpSpPr>
          <a:xfrm>
            <a:off x="8553825" y="2998456"/>
            <a:ext cx="742407" cy="661462"/>
            <a:chOff x="8554156" y="2998385"/>
            <a:chExt cx="742512" cy="661556"/>
          </a:xfrm>
        </p:grpSpPr>
        <p:pic>
          <p:nvPicPr>
            <p:cNvPr id="193" name="Picture 192">
              <a:extLst>
                <a:ext uri="{FF2B5EF4-FFF2-40B4-BE49-F238E27FC236}">
                  <a16:creationId xmlns:a16="http://schemas.microsoft.com/office/drawing/2014/main" id="{13A7FA8C-9F1E-4024-90C8-863B5E7C2AF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1099" y="2998385"/>
              <a:ext cx="368626" cy="408864"/>
            </a:xfrm>
            <a:prstGeom prst="rect">
              <a:avLst/>
            </a:prstGeom>
          </p:spPr>
        </p:pic>
        <p:sp>
          <p:nvSpPr>
            <p:cNvPr id="76" name="Rectangle 75">
              <a:extLst>
                <a:ext uri="{FF2B5EF4-FFF2-40B4-BE49-F238E27FC236}">
                  <a16:creationId xmlns:a16="http://schemas.microsoft.com/office/drawing/2014/main" id="{89B032E7-8BCA-4A3B-8E74-99E809844083}"/>
                </a:ext>
              </a:extLst>
            </p:cNvPr>
            <p:cNvSpPr/>
            <p:nvPr/>
          </p:nvSpPr>
          <p:spPr>
            <a:xfrm>
              <a:off x="8554156" y="3406025"/>
              <a:ext cx="742512" cy="253916"/>
            </a:xfrm>
            <a:prstGeom prst="rect">
              <a:avLst/>
            </a:prstGeom>
          </p:spPr>
          <p:txBody>
            <a:bodyPr wrap="non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Key Vault</a:t>
              </a:r>
            </a:p>
          </p:txBody>
        </p:sp>
      </p:grpSp>
      <p:pic>
        <p:nvPicPr>
          <p:cNvPr id="3" name="Picture 2" descr="A picture containing object&#10;&#10;Description generated with very high confidence">
            <a:extLst>
              <a:ext uri="{FF2B5EF4-FFF2-40B4-BE49-F238E27FC236}">
                <a16:creationId xmlns:a16="http://schemas.microsoft.com/office/drawing/2014/main" id="{994D98DF-B9C1-4C33-BDAB-7C85DCDD65D6}"/>
              </a:ext>
            </a:extLst>
          </p:cNvPr>
          <p:cNvPicPr>
            <a:picLocks noChangeAspect="1"/>
          </p:cNvPicPr>
          <p:nvPr/>
        </p:nvPicPr>
        <p:blipFill>
          <a:blip r:embed="rId17"/>
          <a:stretch>
            <a:fillRect/>
          </a:stretch>
        </p:blipFill>
        <p:spPr>
          <a:xfrm>
            <a:off x="1751064" y="3010016"/>
            <a:ext cx="518139" cy="518139"/>
          </a:xfrm>
          <a:prstGeom prst="rect">
            <a:avLst/>
          </a:prstGeom>
        </p:spPr>
      </p:pic>
      <p:pic>
        <p:nvPicPr>
          <p:cNvPr id="6" name="Picture 5">
            <a:extLst>
              <a:ext uri="{FF2B5EF4-FFF2-40B4-BE49-F238E27FC236}">
                <a16:creationId xmlns:a16="http://schemas.microsoft.com/office/drawing/2014/main" id="{32DC6A99-79CD-4A03-B6C1-8ABC53AF0656}"/>
              </a:ext>
            </a:extLst>
          </p:cNvPr>
          <p:cNvPicPr>
            <a:picLocks noChangeAspect="1"/>
          </p:cNvPicPr>
          <p:nvPr/>
        </p:nvPicPr>
        <p:blipFill>
          <a:blip r:embed="rId18"/>
          <a:stretch>
            <a:fillRect/>
          </a:stretch>
        </p:blipFill>
        <p:spPr>
          <a:xfrm>
            <a:off x="3496619" y="3001580"/>
            <a:ext cx="526575" cy="526575"/>
          </a:xfrm>
          <a:prstGeom prst="rect">
            <a:avLst/>
          </a:prstGeom>
        </p:spPr>
      </p:pic>
      <p:pic>
        <p:nvPicPr>
          <p:cNvPr id="9" name="Picture 8">
            <a:extLst>
              <a:ext uri="{FF2B5EF4-FFF2-40B4-BE49-F238E27FC236}">
                <a16:creationId xmlns:a16="http://schemas.microsoft.com/office/drawing/2014/main" id="{ECAA2E9D-D421-4826-9137-DD438DB4DF50}"/>
              </a:ext>
            </a:extLst>
          </p:cNvPr>
          <p:cNvPicPr>
            <a:picLocks noChangeAspect="1"/>
          </p:cNvPicPr>
          <p:nvPr/>
        </p:nvPicPr>
        <p:blipFill>
          <a:blip r:embed="rId19"/>
          <a:stretch>
            <a:fillRect/>
          </a:stretch>
        </p:blipFill>
        <p:spPr>
          <a:xfrm>
            <a:off x="5410069" y="3026845"/>
            <a:ext cx="482960" cy="482960"/>
          </a:xfrm>
          <a:prstGeom prst="rect">
            <a:avLst/>
          </a:prstGeom>
        </p:spPr>
      </p:pic>
      <p:sp>
        <p:nvSpPr>
          <p:cNvPr id="77" name="Rectangle 76">
            <a:extLst>
              <a:ext uri="{FF2B5EF4-FFF2-40B4-BE49-F238E27FC236}">
                <a16:creationId xmlns:a16="http://schemas.microsoft.com/office/drawing/2014/main" id="{AE139453-4E0F-48B4-AB24-4980A66FF591}"/>
              </a:ext>
            </a:extLst>
          </p:cNvPr>
          <p:cNvSpPr/>
          <p:nvPr/>
        </p:nvSpPr>
        <p:spPr>
          <a:xfrm>
            <a:off x="5141875" y="3480775"/>
            <a:ext cx="1094085"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pic>
        <p:nvPicPr>
          <p:cNvPr id="78" name="Picture 77">
            <a:extLst>
              <a:ext uri="{FF2B5EF4-FFF2-40B4-BE49-F238E27FC236}">
                <a16:creationId xmlns:a16="http://schemas.microsoft.com/office/drawing/2014/main" id="{53EB0D72-C0A3-4B78-A50A-D3610AB52EFE}"/>
              </a:ext>
            </a:extLst>
          </p:cNvPr>
          <p:cNvPicPr>
            <a:picLocks noChangeAspect="1"/>
          </p:cNvPicPr>
          <p:nvPr/>
        </p:nvPicPr>
        <p:blipFill>
          <a:blip r:embed="rId19"/>
          <a:stretch>
            <a:fillRect/>
          </a:stretch>
        </p:blipFill>
        <p:spPr>
          <a:xfrm>
            <a:off x="7068997" y="3026845"/>
            <a:ext cx="482960" cy="482960"/>
          </a:xfrm>
          <a:prstGeom prst="rect">
            <a:avLst/>
          </a:prstGeom>
        </p:spPr>
      </p:pic>
      <p:sp>
        <p:nvSpPr>
          <p:cNvPr id="80" name="Rectangle 79">
            <a:extLst>
              <a:ext uri="{FF2B5EF4-FFF2-40B4-BE49-F238E27FC236}">
                <a16:creationId xmlns:a16="http://schemas.microsoft.com/office/drawing/2014/main" id="{A03D0D59-23F4-45CD-B443-D8971692F472}"/>
              </a:ext>
            </a:extLst>
          </p:cNvPr>
          <p:cNvSpPr/>
          <p:nvPr/>
        </p:nvSpPr>
        <p:spPr>
          <a:xfrm>
            <a:off x="6800803" y="3480775"/>
            <a:ext cx="1094085"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pic>
        <p:nvPicPr>
          <p:cNvPr id="10" name="Graphic 9" descr="Run">
            <a:extLst>
              <a:ext uri="{FF2B5EF4-FFF2-40B4-BE49-F238E27FC236}">
                <a16:creationId xmlns:a16="http://schemas.microsoft.com/office/drawing/2014/main" id="{D651BCDF-4785-435F-8DA4-6FBE85EF5D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3048" y="1000410"/>
            <a:ext cx="914400" cy="914400"/>
          </a:xfrm>
          <a:prstGeom prst="rect">
            <a:avLst/>
          </a:prstGeom>
        </p:spPr>
      </p:pic>
      <p:sp>
        <p:nvSpPr>
          <p:cNvPr id="11" name="TextBox 10">
            <a:extLst>
              <a:ext uri="{FF2B5EF4-FFF2-40B4-BE49-F238E27FC236}">
                <a16:creationId xmlns:a16="http://schemas.microsoft.com/office/drawing/2014/main" id="{5B4987FD-FEE3-48F3-A709-5303782B1967}"/>
              </a:ext>
            </a:extLst>
          </p:cNvPr>
          <p:cNvSpPr txBox="1"/>
          <p:nvPr/>
        </p:nvSpPr>
        <p:spPr>
          <a:xfrm>
            <a:off x="1318484" y="1058104"/>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Maybe you use this set of tools…</a:t>
            </a:r>
          </a:p>
        </p:txBody>
      </p:sp>
      <p:sp>
        <p:nvSpPr>
          <p:cNvPr id="62" name="TextBox 61">
            <a:extLst>
              <a:ext uri="{FF2B5EF4-FFF2-40B4-BE49-F238E27FC236}">
                <a16:creationId xmlns:a16="http://schemas.microsoft.com/office/drawing/2014/main" id="{F4FCAA81-1D2E-446D-A021-EC827906BE6D}"/>
              </a:ext>
            </a:extLst>
          </p:cNvPr>
          <p:cNvSpPr txBox="1"/>
          <p:nvPr/>
        </p:nvSpPr>
        <p:spPr>
          <a:xfrm>
            <a:off x="985946" y="6013321"/>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…or maybe these ones…</a:t>
            </a:r>
          </a:p>
        </p:txBody>
      </p:sp>
      <p:sp>
        <p:nvSpPr>
          <p:cNvPr id="66" name="TextBox 65">
            <a:extLst>
              <a:ext uri="{FF2B5EF4-FFF2-40B4-BE49-F238E27FC236}">
                <a16:creationId xmlns:a16="http://schemas.microsoft.com/office/drawing/2014/main" id="{8F6052D4-BD07-4DA0-A4C8-4E61FA4AF169}"/>
              </a:ext>
            </a:extLst>
          </p:cNvPr>
          <p:cNvSpPr txBox="1"/>
          <p:nvPr/>
        </p:nvSpPr>
        <p:spPr>
          <a:xfrm>
            <a:off x="6178319" y="6357905"/>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…or maybe a combination!</a:t>
            </a:r>
          </a:p>
        </p:txBody>
      </p:sp>
    </p:spTree>
    <p:extLst>
      <p:ext uri="{BB962C8B-B14F-4D97-AF65-F5344CB8AC3E}">
        <p14:creationId xmlns:p14="http://schemas.microsoft.com/office/powerpoint/2010/main" val="276741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par>
                                <p:cTn id="28" presetID="10" presetClass="entr" presetSubtype="0" fill="hold" nodeType="withEffect">
                                  <p:stCondLst>
                                    <p:cond delay="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10"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500"/>
                                        <p:tgtEl>
                                          <p:spTgt spid="13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038 0.16977 C -0.00038 0.20904 0.1916 0.24058 0.42852 0.24058 C 0.66505 0.24058 0.85741 0.20904 0.85741 0.16977 C 0.85741 0.13051 0.66505 0.09896 0.42852 0.09896 C 0.1916 0.09896 -0.00038 0.13051 -0.00038 0.16977 Z " pathEditMode="relative" rAng="16200000" ptsTypes="AAAAA">
                                      <p:cBhvr>
                                        <p:cTn id="41" dur="3000" fill="hold"/>
                                        <p:tgtEl>
                                          <p:spTgt spid="10"/>
                                        </p:tgtEl>
                                        <p:attrNameLst>
                                          <p:attrName>ppt_x</p:attrName>
                                          <p:attrName>ppt_y</p:attrName>
                                        </p:attrNameLst>
                                      </p:cBhvr>
                                      <p:rCtr x="4289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fade">
                                      <p:cBhvr>
                                        <p:cTn id="54" dur="500"/>
                                        <p:tgtEl>
                                          <p:spTgt spid="157"/>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fade">
                                      <p:cBhvr>
                                        <p:cTn id="62" dur="500"/>
                                        <p:tgtEl>
                                          <p:spTgt spid="159"/>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fade">
                                      <p:cBhvr>
                                        <p:cTn id="66" dur="500"/>
                                        <p:tgtEl>
                                          <p:spTgt spid="160"/>
                                        </p:tgtEl>
                                      </p:cBhvr>
                                    </p:animEffect>
                                  </p:childTnLst>
                                </p:cTn>
                              </p:par>
                              <p:par>
                                <p:cTn id="67" presetID="10" presetClass="entr" presetSubtype="0" fill="hold" nodeType="withEffect">
                                  <p:stCondLst>
                                    <p:cond delay="0"/>
                                  </p:stCondLst>
                                  <p:childTnLst>
                                    <p:set>
                                      <p:cBhvr>
                                        <p:cTn id="68" dur="1" fill="hold">
                                          <p:stCondLst>
                                            <p:cond delay="0"/>
                                          </p:stCondLst>
                                        </p:cTn>
                                        <p:tgtEl>
                                          <p:spTgt spid="162"/>
                                        </p:tgtEl>
                                        <p:attrNameLst>
                                          <p:attrName>style.visibility</p:attrName>
                                        </p:attrNameLst>
                                      </p:cBhvr>
                                      <p:to>
                                        <p:strVal val="visible"/>
                                      </p:to>
                                    </p:set>
                                    <p:animEffect transition="in" filter="fade">
                                      <p:cBhvr>
                                        <p:cTn id="69" dur="500"/>
                                        <p:tgtEl>
                                          <p:spTgt spid="162"/>
                                        </p:tgtEl>
                                      </p:cBhvr>
                                    </p:animEffect>
                                  </p:childTnLst>
                                </p:cTn>
                              </p:par>
                              <p:par>
                                <p:cTn id="70" presetID="10" presetClass="entr" presetSubtype="0" fill="hold"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childTnLst>
                          </p:cTn>
                        </p:par>
                        <p:par>
                          <p:cTn id="73" fill="hold">
                            <p:stCondLst>
                              <p:cond delay="3000"/>
                            </p:stCondLst>
                            <p:childTnLst>
                              <p:par>
                                <p:cTn id="74" presetID="10" presetClass="exit" presetSubtype="0" fill="hold" grpId="1" nodeType="after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path" presetSubtype="0" accel="50000" decel="50000" fill="hold" nodeType="clickEffect">
                                  <p:stCondLst>
                                    <p:cond delay="0"/>
                                  </p:stCondLst>
                                  <p:childTnLst>
                                    <p:animMotion origin="layout" path="M 0.00957 0.55515 C 0.00957 0.50136 0.19632 0.45779 0.42813 0.45779 C 0.6593 0.45779 0.84708 0.50136 0.84708 0.55515 C 0.84708 0.60917 0.6593 0.65252 0.42813 0.65252 C 0.19709 0.65252 0.00957 0.60917 0.00957 0.55515 Z " pathEditMode="relative" rAng="16200000" ptsTypes="AAAAA">
                                      <p:cBhvr>
                                        <p:cTn id="84" dur="3000" fill="hold"/>
                                        <p:tgtEl>
                                          <p:spTgt spid="10"/>
                                        </p:tgtEl>
                                        <p:attrNameLst>
                                          <p:attrName>ppt_x</p:attrName>
                                          <p:attrName>ppt_y</p:attrName>
                                        </p:attrNameLst>
                                      </p:cBhvr>
                                      <p:rCtr x="41869" y="0"/>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1"/>
                                        </p:tgtEl>
                                        <p:attrNameLst>
                                          <p:attrName>style.visibility</p:attrName>
                                        </p:attrNameLst>
                                      </p:cBhvr>
                                      <p:to>
                                        <p:strVal val="visible"/>
                                      </p:to>
                                    </p:set>
                                  </p:childTnLst>
                                </p:cTn>
                              </p:par>
                            </p:childTnLst>
                          </p:cTn>
                        </p:par>
                        <p:par>
                          <p:cTn id="95" fill="hold">
                            <p:stCondLst>
                              <p:cond delay="0"/>
                            </p:stCondLst>
                            <p:childTnLst>
                              <p:par>
                                <p:cTn id="96" presetID="10" presetClass="exit" presetSubtype="0" fill="hold" grpId="1" nodeType="afterEffect">
                                  <p:stCondLst>
                                    <p:cond delay="0"/>
                                  </p:stCondLst>
                                  <p:childTnLst>
                                    <p:animEffect transition="out" filter="fade">
                                      <p:cBhvr>
                                        <p:cTn id="97" dur="500"/>
                                        <p:tgtEl>
                                          <p:spTgt spid="62"/>
                                        </p:tgtEl>
                                      </p:cBhvr>
                                    </p:animEffect>
                                    <p:set>
                                      <p:cBhvr>
                                        <p:cTn id="98" dur="1" fill="hold">
                                          <p:stCondLst>
                                            <p:cond delay="499"/>
                                          </p:stCondLst>
                                        </p:cTn>
                                        <p:tgtEl>
                                          <p:spTgt spid="62"/>
                                        </p:tgtEl>
                                        <p:attrNameLst>
                                          <p:attrName>style.visibility</p:attrName>
                                        </p:attrNameLst>
                                      </p:cBhvr>
                                      <p:to>
                                        <p:strVal val="hidden"/>
                                      </p:to>
                                    </p:se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nodeType="clickEffect">
                                  <p:stCondLst>
                                    <p:cond delay="0"/>
                                  </p:stCondLst>
                                  <p:childTnLst>
                                    <p:animMotion origin="layout" path="M -0.01634 0.45189 L -0.01634 0.45211 C -0.01136 0.45234 -0.00626 0.45234 -0.00115 0.45325 C 0.00115 0.4537 0.00332 0.45597 0.00561 0.45597 C 0.00944 0.45643 0.01315 0.45506 0.01698 0.45461 C 0.02004 0.45325 0.02298 0.45166 0.02604 0.45075 C 0.02834 0.44984 0.03063 0.44984 0.03293 0.44939 C 0.04672 0.44644 0.03319 0.44825 0.05872 0.44667 C 0.0605 0.44621 0.06229 0.44621 0.06382 0.4453 C 0.06484 0.44485 0.06535 0.44303 0.06612 0.44258 C 0.06778 0.44167 0.06931 0.44167 0.07084 0.44122 C 0.07238 0.44213 0.07863 0.44553 0.08067 0.4453 C 0.08527 0.44462 0.08974 0.44235 0.09433 0.44122 C 0.09956 0.44008 0.10493 0.4394 0.11029 0.4385 C 0.13914 0.43986 0.15739 0.44008 0.18828 0.4453 C 0.19096 0.44576 0.19313 0.44871 0.19581 0.44939 C 0.20551 0.45098 0.21509 0.45121 0.22466 0.45189 L 0.24674 0.45075 C 0.27661 0.44825 0.26704 0.45552 0.27993 0.44394 C 0.28555 0.4444 0.29117 0.4444 0.29665 0.4453 C 0.29755 0.4453 0.29819 0.44621 0.29895 0.44667 C 0.30048 0.44712 0.30202 0.44757 0.30355 0.44803 C 0.31478 0.4453 0.32627 0.44167 0.33763 0.43986 C 0.35103 0.43759 0.34325 0.43918 0.36112 0.43441 C 0.3638 0.43101 0.36801 0.42579 0.36954 0.42102 C 0.37184 0.41353 0.37465 0.39673 0.37465 0.39696 C 0.3758 0.38266 0.37529 0.38584 0.37784 0.36973 C 0.37924 0.36065 0.37924 0.36314 0.3809 0.35497 C 0.38154 0.35089 0.38243 0.3468 0.38307 0.34272 C 0.38448 0.33432 0.38575 0.32569 0.38677 0.31707 C 0.38831 0.30776 0.38945 0.29823 0.39073 0.28893 C 0.39137 0.28393 0.3906 0.27803 0.39226 0.27395 C 0.39635 0.26396 0.40158 0.25511 0.40745 0.24853 C 0.41307 0.24172 0.42928 0.23627 0.43605 0.23355 L 0.47179 0.23491 C 0.49094 0.23604 0.482 0.23809 0.49234 0.23491 C 0.49732 0.23582 0.50242 0.23831 0.5074 0.23763 C 0.51966 0.23604 0.53166 0.23082 0.54378 0.2281 L 0.54991 0.22674 C 0.57148 0.21721 0.54978 0.22651 0.60978 0.21743 C 0.62343 0.21539 0.62458 0.21448 0.6385 0.20926 C 0.64271 0.2079 0.64948 0.20336 0.65228 0.20268 C 0.65701 0.20109 0.66186 0.20086 0.66671 0.19996 L 0.69696 0.20268 C 0.70053 0.20291 0.70398 0.20404 0.70756 0.20404 C 0.71968 0.20404 0.73181 0.20313 0.74394 0.20268 C 0.76653 0.20041 0.74904 0.20313 0.77432 0.19587 C 0.78134 0.19383 0.7918 0.1936 0.7978 0.19315 C 0.80291 0.19179 0.80789 0.19111 0.81287 0.18906 C 0.81389 0.18884 0.8144 0.18725 0.81529 0.18634 C 0.81874 0.18271 0.82244 0.17976 0.82589 0.17567 C 0.83125 0.16886 0.84171 0.15411 0.84171 0.15434 C 0.84248 0.14866 0.84376 0.14344 0.84401 0.13777 C 0.84414 0.13119 0.84401 0.12392 0.84248 0.11757 C 0.84133 0.11258 0.8384 0.10963 0.83648 0.10554 C 0.83584 0.10418 0.83571 0.10214 0.83495 0.10145 C 0.81682 0.08738 0.81184 0.09124 0.78951 0.0867 C 0.78414 0.08557 0.77866 0.08421 0.77355 0.08262 C 0.7664 0.08035 0.75951 0.07672 0.75236 0.07445 C 0.74572 0.07263 0.73921 0.07059 0.73257 0.07036 C 0.68254 0.06877 0.6325 0.06945 0.58246 0.06923 L 0.50817 0.07172 C 0.45736 0.07399 0.50651 0.07195 0.47485 0.07445 C 0.46732 0.07513 0.45966 0.07535 0.45213 0.07581 C 0.42315 0.09306 0.43732 0.08988 0.4095 0.08806 C 0.40618 0.0867 0.40247 0.08579 0.39903 0.08398 C 0.39801 0.08352 0.39762 0.08148 0.39673 0.08126 C 0.39469 0.08057 0.37439 0.07853 0.37401 0.07853 L 0.32627 0.08806 C 0.31835 0.08988 0.30278 0.09465 0.30278 0.09487 C 0.29308 0.09419 0.28351 0.0951 0.27393 0.09328 C 0.27074 0.09283 0.26806 0.08806 0.26487 0.08806 L 0.21253 0.09079 C 0.20794 0.0926 0.20296 0.09487 0.19875 0.09737 C 0.19811 0.09805 0.19747 0.09964 0.19671 0.10009 C 0.19045 0.10372 0.18407 0.10645 0.17756 0.10963 C 0.17335 0.11485 0.17577 0.11212 0.16786 0.11757 C 0.16709 0.11825 0.16632 0.1187 0.16556 0.11893 C 0.16275 0.11961 0.16007 0.11984 0.15726 0.12029 C 0.15305 0.12415 0.14999 0.12778 0.1459 0.12983 L 0.12905 0.13777 C 0.12841 0.13822 0.12765 0.13845 0.12675 0.13913 C 0.11795 0.14798 0.10927 0.15706 0.10033 0.16614 C 0.09076 0.1759 0.08833 0.18112 0.07608 0.1986 C 0.07531 0.19973 0.07455 0.20109 0.07391 0.20268 C 0.07199 0.20654 0.07097 0.21199 0.06855 0.21471 C 0.06778 0.21562 0.06689 0.2163 0.06612 0.21743 C 0.05808 0.23196 0.05297 0.25534 0.04187 0.26192 L 0.0397 0.26328 C 0.03587 0.27281 0.03523 0.27304 0.03293 0.28484 C 0.03217 0.28825 0.0314 0.29846 0.02987 0.30232 C 0.0217 0.32297 0.00574 0.34567 -0.00192 0.36178 C -0.00345 0.36473 -0.00511 0.36791 -0.00651 0.37109 C -0.00702 0.37245 -0.00741 0.37381 -0.00804 0.37517 C -0.0097 0.3788 -0.012 0.38175 -0.01328 0.38584 C -0.01557 0.39265 -0.01864 0.4074 -0.01864 0.40763 C -0.0194 0.41466 -0.01979 0.42193 -0.02094 0.42919 C -0.02157 0.43305 -0.02336 0.43759 -0.02464 0.44122 C -0.02145 0.44258 -0.02272 0.44258 -0.02094 0.44258 " pathEditMode="relative" rAng="0" ptsTypes="AAAAAAAAAAAAAAAAAAAAAAAAAAAAAAAAAAAAAAAAAAAAAAAAAAAAAAAAAAAAAAAAAAAAAAAAAAAAAAAAAAAAAAAAAAAAAAAAAAA">
                                      <p:cBhvr>
                                        <p:cTn id="106" dur="5000" fill="hold"/>
                                        <p:tgtEl>
                                          <p:spTgt spid="10"/>
                                        </p:tgtEl>
                                        <p:attrNameLst>
                                          <p:attrName>ppt_x</p:attrName>
                                          <p:attrName>ppt_y</p:attrName>
                                        </p:attrNameLst>
                                      </p:cBhvr>
                                      <p:rCtr x="42596" y="-189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62" grpId="0"/>
      <p:bldP spid="62" grpId="1"/>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272765" y="68262"/>
            <a:ext cx="11888787" cy="917575"/>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3"/>
          <a:stretch>
            <a:fillRect/>
          </a:stretch>
        </p:blipFill>
        <p:spPr>
          <a:xfrm>
            <a:off x="63623" y="1235550"/>
            <a:ext cx="12307072" cy="5554039"/>
          </a:xfrm>
          <a:prstGeom prst="rect">
            <a:avLst/>
          </a:prstGeom>
        </p:spPr>
      </p:pic>
    </p:spTree>
    <p:extLst>
      <p:ext uri="{BB962C8B-B14F-4D97-AF65-F5344CB8AC3E}">
        <p14:creationId xmlns:p14="http://schemas.microsoft.com/office/powerpoint/2010/main" val="3406067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198326" y="711723"/>
            <a:ext cx="22215250" cy="10025486"/>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Code</a:t>
            </a:r>
          </a:p>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Use Visual Studio or Visual Studio Code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Synchronize Repositories to Dev env</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Define Infra for app using ARM templates</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Maintain code for Application separately</a:t>
            </a:r>
          </a:p>
        </p:txBody>
      </p:sp>
    </p:spTree>
    <p:extLst>
      <p:ext uri="{BB962C8B-B14F-4D97-AF65-F5344CB8AC3E}">
        <p14:creationId xmlns:p14="http://schemas.microsoft.com/office/powerpoint/2010/main" val="27462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3903882" y="982577"/>
            <a:ext cx="20040745" cy="9044157"/>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Build</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Build Agent hosted in Azure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Set up for Continuous Integration</a:t>
            </a:r>
          </a:p>
        </p:txBody>
      </p:sp>
    </p:spTree>
    <p:extLst>
      <p:ext uri="{BB962C8B-B14F-4D97-AF65-F5344CB8AC3E}">
        <p14:creationId xmlns:p14="http://schemas.microsoft.com/office/powerpoint/2010/main" val="253376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803733" y="589901"/>
            <a:ext cx="20731555" cy="9355912"/>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Release to Azure</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Create/Update Web App Infra on App </a:t>
            </a:r>
            <a:r>
              <a:rPr lang="en-US" sz="1632" dirty="0" err="1">
                <a:gradFill>
                  <a:gsLst>
                    <a:gs pos="40075">
                      <a:srgbClr val="FFFFFF"/>
                    </a:gs>
                    <a:gs pos="30000">
                      <a:srgbClr val="FFFFFF"/>
                    </a:gs>
                  </a:gsLst>
                  <a:lin ang="5400000" scaled="0"/>
                </a:gradFill>
              </a:rPr>
              <a:t>Svcs</a:t>
            </a:r>
            <a:r>
              <a:rPr lang="en-US" sz="1632" dirty="0">
                <a:gradFill>
                  <a:gsLst>
                    <a:gs pos="40075">
                      <a:srgbClr val="FFFFFF"/>
                    </a:gs>
                    <a:gs pos="30000">
                      <a:srgbClr val="FFFFFF"/>
                    </a:gs>
                  </a:gsLst>
                  <a:lin ang="5400000" scaled="0"/>
                </a:gradFill>
              </a:rPr>
              <a:t> through ARM template on Azure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Publish code to Web App</a:t>
            </a:r>
          </a:p>
        </p:txBody>
      </p:sp>
    </p:spTree>
    <p:extLst>
      <p:ext uri="{BB962C8B-B14F-4D97-AF65-F5344CB8AC3E}">
        <p14:creationId xmlns:p14="http://schemas.microsoft.com/office/powerpoint/2010/main" val="415051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994" y="1742093"/>
            <a:ext cx="7829917" cy="4434746"/>
          </a:xfrm>
          <a:prstGeom prst="rect">
            <a:avLst/>
          </a:prstGeom>
          <a:noFill/>
        </p:spPr>
      </p:pic>
      <p:grpSp>
        <p:nvGrpSpPr>
          <p:cNvPr id="2" name="Group 1"/>
          <p:cNvGrpSpPr/>
          <p:nvPr/>
        </p:nvGrpSpPr>
        <p:grpSpPr>
          <a:xfrm>
            <a:off x="5594645" y="817687"/>
            <a:ext cx="1679093" cy="1178777"/>
            <a:chOff x="5594555" y="817306"/>
            <a:chExt cx="1679331" cy="1178945"/>
          </a:xfrm>
          <a:solidFill>
            <a:srgbClr val="5C2D91"/>
          </a:solidFill>
        </p:grpSpPr>
        <p:sp>
          <p:nvSpPr>
            <p:cNvPr id="6" name="Rectangle 5"/>
            <p:cNvSpPr/>
            <p:nvPr/>
          </p:nvSpPr>
          <p:spPr bwMode="auto">
            <a:xfrm>
              <a:off x="5594555" y="817306"/>
              <a:ext cx="1679331" cy="7954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a:defRPr/>
              </a:pPr>
              <a:r>
                <a:rPr lang="en-US" sz="1399">
                  <a:solidFill>
                    <a:srgbClr val="FFFFFF"/>
                  </a:solidFill>
                  <a:latin typeface="Segoe UI"/>
                </a:rPr>
                <a:t>“Development </a:t>
              </a:r>
              <a:br>
                <a:rPr lang="en-US" sz="1399">
                  <a:solidFill>
                    <a:srgbClr val="FFFFFF"/>
                  </a:solidFill>
                  <a:latin typeface="Segoe UI"/>
                </a:rPr>
              </a:br>
              <a:r>
                <a:rPr lang="en-US" sz="1399">
                  <a:solidFill>
                    <a:srgbClr val="FFFFFF"/>
                  </a:solidFill>
                  <a:latin typeface="Segoe UI"/>
                </a:rPr>
                <a:t>and Operations collaboration”</a:t>
              </a:r>
            </a:p>
          </p:txBody>
        </p:sp>
        <p:sp>
          <p:nvSpPr>
            <p:cNvPr id="7" name="Right Triangle 6"/>
            <p:cNvSpPr/>
            <p:nvPr/>
          </p:nvSpPr>
          <p:spPr bwMode="auto">
            <a:xfrm flipH="1" flipV="1">
              <a:off x="6681623" y="1597531"/>
              <a:ext cx="460997" cy="398720"/>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4242259" y="3327260"/>
            <a:ext cx="1375555" cy="962930"/>
            <a:chOff x="4241979" y="3327235"/>
            <a:chExt cx="1375750" cy="963067"/>
          </a:xfrm>
          <a:solidFill>
            <a:srgbClr val="5C2D91"/>
          </a:solidFill>
        </p:grpSpPr>
        <p:sp>
          <p:nvSpPr>
            <p:cNvPr id="8" name="Rectangle 7"/>
            <p:cNvSpPr/>
            <p:nvPr/>
          </p:nvSpPr>
          <p:spPr bwMode="auto">
            <a:xfrm>
              <a:off x="4241979" y="3327235"/>
              <a:ext cx="1375750" cy="65166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a:gradFill>
                    <a:gsLst>
                      <a:gs pos="2917">
                        <a:srgbClr val="FFFFFF"/>
                      </a:gs>
                      <a:gs pos="30000">
                        <a:srgbClr val="FFFFFF"/>
                      </a:gs>
                    </a:gsLst>
                    <a:lin ang="5400000" scaled="0"/>
                  </a:gradFill>
                  <a:latin typeface="Segoe UI"/>
                  <a:cs typeface="Segoe UI" panose="020B0502040204020203" pitchFamily="34" charset="0"/>
                </a:rPr>
                <a:t>“A job title”</a:t>
              </a:r>
            </a:p>
          </p:txBody>
        </p:sp>
        <p:sp>
          <p:nvSpPr>
            <p:cNvPr id="9" name="Right Triangle 8"/>
            <p:cNvSpPr/>
            <p:nvPr/>
          </p:nvSpPr>
          <p:spPr bwMode="auto">
            <a:xfrm flipH="1" flipV="1">
              <a:off x="4424025" y="3963660"/>
              <a:ext cx="377661" cy="32664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9323217" y="3063097"/>
            <a:ext cx="1745772" cy="1226195"/>
            <a:chOff x="9323657" y="3063034"/>
            <a:chExt cx="1746020" cy="1226369"/>
          </a:xfrm>
          <a:solidFill>
            <a:srgbClr val="5C2D91"/>
          </a:solidFill>
        </p:grpSpPr>
        <p:sp>
          <p:nvSpPr>
            <p:cNvPr id="10" name="Rectangle 9"/>
            <p:cNvSpPr/>
            <p:nvPr/>
          </p:nvSpPr>
          <p:spPr bwMode="auto">
            <a:xfrm>
              <a:off x="9323657" y="3063034"/>
              <a:ext cx="1746020" cy="8270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a:gradFill>
                    <a:gsLst>
                      <a:gs pos="2917">
                        <a:srgbClr val="FFFFFF"/>
                      </a:gs>
                      <a:gs pos="30000">
                        <a:srgbClr val="FFFFFF"/>
                      </a:gs>
                    </a:gsLst>
                    <a:lin ang="5400000" scaled="0"/>
                  </a:gradFill>
                  <a:latin typeface="Segoe UI"/>
                  <a:cs typeface="Segoe UI" panose="020B0502040204020203" pitchFamily="34" charset="0"/>
                </a:rPr>
                <a:t>“Faster and smaller releases”</a:t>
              </a:r>
            </a:p>
          </p:txBody>
        </p:sp>
        <p:sp>
          <p:nvSpPr>
            <p:cNvPr id="11" name="Right Triangle 10"/>
            <p:cNvSpPr/>
            <p:nvPr/>
          </p:nvSpPr>
          <p:spPr bwMode="auto">
            <a:xfrm flipV="1">
              <a:off x="10367932" y="3874848"/>
              <a:ext cx="479305" cy="414555"/>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7577197" y="2865980"/>
            <a:ext cx="1375555" cy="962931"/>
            <a:chOff x="7577390" y="2865891"/>
            <a:chExt cx="1375750" cy="963068"/>
          </a:xfrm>
          <a:solidFill>
            <a:srgbClr val="5C2D91"/>
          </a:solidFill>
        </p:grpSpPr>
        <p:sp>
          <p:nvSpPr>
            <p:cNvPr id="12" name="Rectangle 11"/>
            <p:cNvSpPr/>
            <p:nvPr/>
          </p:nvSpPr>
          <p:spPr bwMode="auto">
            <a:xfrm>
              <a:off x="7577390" y="2865891"/>
              <a:ext cx="1375750" cy="65166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spc="-40">
                  <a:gradFill>
                    <a:gsLst>
                      <a:gs pos="2917">
                        <a:srgbClr val="FFFFFF"/>
                      </a:gs>
                      <a:gs pos="30000">
                        <a:srgbClr val="FFFFFF"/>
                      </a:gs>
                    </a:gsLst>
                    <a:lin ang="5400000" scaled="0"/>
                  </a:gradFill>
                  <a:latin typeface="Segoe UI"/>
                  <a:cs typeface="Segoe UI" panose="020B0502040204020203" pitchFamily="34" charset="0"/>
                </a:rPr>
                <a:t>“Automation”</a:t>
              </a:r>
            </a:p>
          </p:txBody>
        </p:sp>
        <p:sp>
          <p:nvSpPr>
            <p:cNvPr id="13" name="Right Triangle 12"/>
            <p:cNvSpPr/>
            <p:nvPr/>
          </p:nvSpPr>
          <p:spPr bwMode="auto">
            <a:xfrm flipV="1">
              <a:off x="7759436" y="3502316"/>
              <a:ext cx="377661" cy="32664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Title 13">
            <a:extLst>
              <a:ext uri="{FF2B5EF4-FFF2-40B4-BE49-F238E27FC236}">
                <a16:creationId xmlns:a16="http://schemas.microsoft.com/office/drawing/2014/main" id="{095445F2-11B4-4C8C-AB97-A99269FDDCB1}"/>
              </a:ext>
            </a:extLst>
          </p:cNvPr>
          <p:cNvSpPr>
            <a:spLocks noGrp="1"/>
          </p:cNvSpPr>
          <p:nvPr>
            <p:ph type="title"/>
          </p:nvPr>
        </p:nvSpPr>
        <p:spPr/>
        <p:txBody>
          <a:bodyPr/>
          <a:lstStyle/>
          <a:p>
            <a:r>
              <a:rPr lang="en-US"/>
              <a:t>What is DevOps?</a:t>
            </a:r>
          </a:p>
        </p:txBody>
      </p:sp>
    </p:spTree>
    <p:extLst>
      <p:ext uri="{BB962C8B-B14F-4D97-AF65-F5344CB8AC3E}">
        <p14:creationId xmlns:p14="http://schemas.microsoft.com/office/powerpoint/2010/main" val="307843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10171863" y="-4196715"/>
            <a:ext cx="21210132" cy="9571888"/>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Release to Azure Stack Hub</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Release Agent hosted on-prem</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Release Agent has access to Azure Stack Hub</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Create/Update Web App Infra on App </a:t>
            </a:r>
            <a:r>
              <a:rPr lang="en-US" sz="1632" dirty="0" err="1">
                <a:gradFill>
                  <a:gsLst>
                    <a:gs pos="40075">
                      <a:srgbClr val="FFFFFF"/>
                    </a:gs>
                    <a:gs pos="30000">
                      <a:srgbClr val="FFFFFF"/>
                    </a:gs>
                  </a:gsLst>
                  <a:lin ang="5400000" scaled="0"/>
                </a:gradFill>
              </a:rPr>
              <a:t>Svcs</a:t>
            </a:r>
            <a:r>
              <a:rPr lang="en-US" sz="1632" dirty="0">
                <a:gradFill>
                  <a:gsLst>
                    <a:gs pos="40075">
                      <a:srgbClr val="FFFFFF"/>
                    </a:gs>
                    <a:gs pos="30000">
                      <a:srgbClr val="FFFFFF"/>
                    </a:gs>
                  </a:gsLst>
                  <a:lin ang="5400000" scaled="0"/>
                </a:gradFill>
              </a:rPr>
              <a:t> through ARM template on Azure Stack Hub</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Publish code to Web App</a:t>
            </a: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66094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766912" y="-394697"/>
            <a:ext cx="17077276" cy="7706778"/>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Monitor Applications</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Use Application Insights in Azure to monitor resources in Azure and Azure Stack Hub</a:t>
            </a: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92408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C57C-EF96-4DD2-9985-A7E9F067D8D1}"/>
              </a:ext>
            </a:extLst>
          </p:cNvPr>
          <p:cNvSpPr>
            <a:spLocks noGrp="1"/>
          </p:cNvSpPr>
          <p:nvPr>
            <p:ph type="title"/>
          </p:nvPr>
        </p:nvSpPr>
        <p:spPr>
          <a:xfrm>
            <a:off x="586283" y="466301"/>
            <a:ext cx="11237870" cy="565027"/>
          </a:xfrm>
        </p:spPr>
        <p:txBody>
          <a:bodyPr/>
          <a:lstStyle/>
          <a:p>
            <a:r>
              <a:rPr lang="en-US" dirty="0">
                <a:solidFill>
                  <a:srgbClr val="353535"/>
                </a:solidFill>
              </a:rPr>
              <a:t>Service considerations between Azure clouds</a:t>
            </a:r>
          </a:p>
        </p:txBody>
      </p:sp>
      <p:sp>
        <p:nvSpPr>
          <p:cNvPr id="3" name="Text Placeholder 2">
            <a:extLst>
              <a:ext uri="{FF2B5EF4-FFF2-40B4-BE49-F238E27FC236}">
                <a16:creationId xmlns:a16="http://schemas.microsoft.com/office/drawing/2014/main" id="{F0F2D72E-778F-4FA8-94AE-289F7A8A4F86}"/>
              </a:ext>
            </a:extLst>
          </p:cNvPr>
          <p:cNvSpPr>
            <a:spLocks noGrp="1"/>
          </p:cNvSpPr>
          <p:nvPr>
            <p:ph type="body" sz="quarter" idx="10"/>
          </p:nvPr>
        </p:nvSpPr>
        <p:spPr>
          <a:xfrm>
            <a:off x="602332" y="2305530"/>
            <a:ext cx="11237870" cy="4579715"/>
          </a:xfrm>
        </p:spPr>
        <p:txBody>
          <a:bodyPr/>
          <a:lstStyle/>
          <a:p>
            <a:r>
              <a:rPr lang="en-US" sz="2800" dirty="0"/>
              <a:t>Azure Stack Hub services will lag a little behind their Azure counterparts</a:t>
            </a:r>
          </a:p>
          <a:p>
            <a:r>
              <a:rPr lang="en-US" sz="2800" dirty="0"/>
              <a:t>API versions are different across different Azure clouds</a:t>
            </a:r>
          </a:p>
          <a:p>
            <a:r>
              <a:rPr lang="en-US" sz="2800" dirty="0"/>
              <a:t>You can use API profiles to abstract away the different levels of API between Azure and Azure Stack Hub. More in the </a:t>
            </a:r>
            <a:r>
              <a:rPr lang="en-US" sz="2800" i="1" dirty="0"/>
              <a:t>hybrid cloud</a:t>
            </a:r>
            <a:r>
              <a:rPr lang="en-US" sz="2800" dirty="0"/>
              <a:t> module coming up later…</a:t>
            </a:r>
          </a:p>
          <a:p>
            <a:pPr marL="0" indent="0">
              <a:buNone/>
            </a:pPr>
            <a:endParaRPr lang="en-US" sz="2800" dirty="0"/>
          </a:p>
          <a:p>
            <a:pPr marL="0" indent="0">
              <a:buNone/>
            </a:pPr>
            <a:r>
              <a:rPr lang="en-US" sz="2800" dirty="0"/>
              <a:t>Our Goals:</a:t>
            </a:r>
          </a:p>
          <a:p>
            <a:r>
              <a:rPr lang="en-US" sz="2800" dirty="0"/>
              <a:t>Closing the service version gap between Azure and Azure Stack Hub </a:t>
            </a:r>
          </a:p>
          <a:p>
            <a:r>
              <a:rPr lang="en-US" sz="2800" dirty="0"/>
              <a:t>Unified Programming models to account for different versions</a:t>
            </a:r>
          </a:p>
        </p:txBody>
      </p:sp>
    </p:spTree>
    <p:extLst>
      <p:ext uri="{BB962C8B-B14F-4D97-AF65-F5344CB8AC3E}">
        <p14:creationId xmlns:p14="http://schemas.microsoft.com/office/powerpoint/2010/main" val="1580382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438400" y="2582862"/>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Tooling Considerations</a:t>
            </a:r>
          </a:p>
          <a:p>
            <a:pPr algn="ctr"/>
            <a:r>
              <a:rPr lang="en-US" sz="4896" dirty="0">
                <a:solidFill>
                  <a:srgbClr val="00B0F0"/>
                </a:solidFill>
                <a:latin typeface="Segoe UI Light" panose="020B0502040204020203" pitchFamily="34" charset="0"/>
                <a:cs typeface="Segoe UI Light" panose="020B0502040204020203" pitchFamily="34" charset="0"/>
              </a:rPr>
              <a:t>Between Azure Clouds</a:t>
            </a:r>
          </a:p>
        </p:txBody>
      </p:sp>
    </p:spTree>
    <p:extLst>
      <p:ext uri="{BB962C8B-B14F-4D97-AF65-F5344CB8AC3E}">
        <p14:creationId xmlns:p14="http://schemas.microsoft.com/office/powerpoint/2010/main" val="23000340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42EF-DC56-4D54-A882-54702A16F816}"/>
              </a:ext>
            </a:extLst>
          </p:cNvPr>
          <p:cNvSpPr>
            <a:spLocks noGrp="1"/>
          </p:cNvSpPr>
          <p:nvPr>
            <p:ph type="title"/>
          </p:nvPr>
        </p:nvSpPr>
        <p:spPr/>
        <p:txBody>
          <a:bodyPr/>
          <a:lstStyle/>
          <a:p>
            <a:r>
              <a:rPr lang="en-US" dirty="0">
                <a:solidFill>
                  <a:srgbClr val="353535"/>
                </a:solidFill>
              </a:rPr>
              <a:t>Considerations for tools to enable hybrid applications</a:t>
            </a:r>
          </a:p>
        </p:txBody>
      </p:sp>
      <p:sp>
        <p:nvSpPr>
          <p:cNvPr id="3" name="Text Placeholder 2">
            <a:extLst>
              <a:ext uri="{FF2B5EF4-FFF2-40B4-BE49-F238E27FC236}">
                <a16:creationId xmlns:a16="http://schemas.microsoft.com/office/drawing/2014/main" id="{30869565-1845-482B-89BC-8F1EE5A100A7}"/>
              </a:ext>
            </a:extLst>
          </p:cNvPr>
          <p:cNvSpPr>
            <a:spLocks noGrp="1"/>
          </p:cNvSpPr>
          <p:nvPr>
            <p:ph type="body" sz="quarter" idx="10"/>
          </p:nvPr>
        </p:nvSpPr>
        <p:spPr>
          <a:xfrm>
            <a:off x="599302" y="2201862"/>
            <a:ext cx="11237870" cy="2134152"/>
          </a:xfrm>
        </p:spPr>
        <p:txBody>
          <a:bodyPr/>
          <a:lstStyle/>
          <a:p>
            <a:pPr marL="641160" indent="-641160">
              <a:buClr>
                <a:srgbClr val="00B050"/>
              </a:buClr>
              <a:buSzPct val="88000"/>
              <a:buFont typeface="Wingdings" panose="05000000000000000000" pitchFamily="2" charset="2"/>
              <a:buChar char=""/>
            </a:pPr>
            <a:r>
              <a:rPr lang="en-US" dirty="0"/>
              <a:t>No hardcoded endpoints</a:t>
            </a:r>
          </a:p>
          <a:p>
            <a:pPr marL="641160" indent="-641160">
              <a:buClr>
                <a:srgbClr val="00B050"/>
              </a:buClr>
              <a:buFont typeface="Wingdings" panose="05000000000000000000" pitchFamily="2" charset="2"/>
              <a:buChar char=""/>
            </a:pPr>
            <a:r>
              <a:rPr lang="en-US" dirty="0"/>
              <a:t>AAD vs AD FS support</a:t>
            </a:r>
          </a:p>
          <a:p>
            <a:pPr marL="641160" indent="-641160">
              <a:buClr>
                <a:srgbClr val="00B050"/>
              </a:buClr>
              <a:buFont typeface="Wingdings" panose="05000000000000000000" pitchFamily="2" charset="2"/>
              <a:buChar char=""/>
            </a:pPr>
            <a:r>
              <a:rPr lang="en-US" dirty="0"/>
              <a:t>No strict coupling to Azure API versions </a:t>
            </a:r>
          </a:p>
        </p:txBody>
      </p:sp>
      <p:sp>
        <p:nvSpPr>
          <p:cNvPr id="4" name="Rectangle 3">
            <a:extLst>
              <a:ext uri="{FF2B5EF4-FFF2-40B4-BE49-F238E27FC236}">
                <a16:creationId xmlns:a16="http://schemas.microsoft.com/office/drawing/2014/main" id="{FD9F69F2-4C5D-46A0-8198-88456BB825E8}"/>
              </a:ext>
            </a:extLst>
          </p:cNvPr>
          <p:cNvSpPr/>
          <p:nvPr/>
        </p:nvSpPr>
        <p:spPr>
          <a:xfrm>
            <a:off x="3665972" y="5716034"/>
            <a:ext cx="5200925" cy="606488"/>
          </a:xfrm>
          <a:prstGeom prst="rect">
            <a:avLst/>
          </a:prstGeom>
        </p:spPr>
        <p:txBody>
          <a:bodyPr wrap="none">
            <a:spAutoFit/>
          </a:bodyPr>
          <a:lstStyle/>
          <a:p>
            <a:r>
              <a:rPr lang="en-US" sz="3264" dirty="0">
                <a:hlinkClick r:id="rId2"/>
              </a:rPr>
              <a:t>https://aka.ms/consistency</a:t>
            </a:r>
            <a:endParaRPr lang="en-US" sz="3264" dirty="0"/>
          </a:p>
        </p:txBody>
      </p:sp>
    </p:spTree>
    <p:extLst>
      <p:ext uri="{BB962C8B-B14F-4D97-AF65-F5344CB8AC3E}">
        <p14:creationId xmlns:p14="http://schemas.microsoft.com/office/powerpoint/2010/main" val="21986471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69E5-2442-49B6-8D17-6E919F2934A8}"/>
              </a:ext>
            </a:extLst>
          </p:cNvPr>
          <p:cNvSpPr>
            <a:spLocks noGrp="1"/>
          </p:cNvSpPr>
          <p:nvPr>
            <p:ph type="title"/>
          </p:nvPr>
        </p:nvSpPr>
        <p:spPr>
          <a:xfrm>
            <a:off x="600855" y="3901080"/>
            <a:ext cx="11237870" cy="565027"/>
          </a:xfrm>
        </p:spPr>
        <p:txBody>
          <a:bodyPr/>
          <a:lstStyle/>
          <a:p>
            <a:r>
              <a:rPr lang="en-US" dirty="0">
                <a:solidFill>
                  <a:srgbClr val="353535"/>
                </a:solidFill>
              </a:rPr>
              <a:t>Support from more tools coming soon…</a:t>
            </a:r>
          </a:p>
        </p:txBody>
      </p:sp>
      <p:pic>
        <p:nvPicPr>
          <p:cNvPr id="9" name="Picture 8" descr="A close up of a sign&#10;&#10;Description generated with high confidence">
            <a:extLst>
              <a:ext uri="{FF2B5EF4-FFF2-40B4-BE49-F238E27FC236}">
                <a16:creationId xmlns:a16="http://schemas.microsoft.com/office/drawing/2014/main" id="{7CBC3E1F-D186-4B24-9091-B5677ECDBF81}"/>
              </a:ext>
            </a:extLst>
          </p:cNvPr>
          <p:cNvPicPr>
            <a:picLocks noChangeAspect="1"/>
          </p:cNvPicPr>
          <p:nvPr/>
        </p:nvPicPr>
        <p:blipFill>
          <a:blip r:embed="rId2"/>
          <a:stretch>
            <a:fillRect/>
          </a:stretch>
        </p:blipFill>
        <p:spPr>
          <a:xfrm>
            <a:off x="3502069" y="5075156"/>
            <a:ext cx="1246334" cy="1533614"/>
          </a:xfrm>
          <a:prstGeom prst="rect">
            <a:avLst/>
          </a:prstGeom>
        </p:spPr>
      </p:pic>
      <p:grpSp>
        <p:nvGrpSpPr>
          <p:cNvPr id="11" name="Group 10">
            <a:extLst>
              <a:ext uri="{FF2B5EF4-FFF2-40B4-BE49-F238E27FC236}">
                <a16:creationId xmlns:a16="http://schemas.microsoft.com/office/drawing/2014/main" id="{70219532-76D0-4269-852F-3FDE91FABAB4}"/>
              </a:ext>
            </a:extLst>
          </p:cNvPr>
          <p:cNvGrpSpPr/>
          <p:nvPr/>
        </p:nvGrpSpPr>
        <p:grpSpPr>
          <a:xfrm>
            <a:off x="5256198" y="1541397"/>
            <a:ext cx="1512890" cy="1654359"/>
            <a:chOff x="4711930" y="4778732"/>
            <a:chExt cx="1483360" cy="1622068"/>
          </a:xfrm>
        </p:grpSpPr>
        <p:pic>
          <p:nvPicPr>
            <p:cNvPr id="7" name="Picture 6">
              <a:extLst>
                <a:ext uri="{FF2B5EF4-FFF2-40B4-BE49-F238E27FC236}">
                  <a16:creationId xmlns:a16="http://schemas.microsoft.com/office/drawing/2014/main" id="{49290F72-1915-4FF8-945C-BEE0AA0B369D}"/>
                </a:ext>
              </a:extLst>
            </p:cNvPr>
            <p:cNvPicPr>
              <a:picLocks noChangeAspect="1"/>
            </p:cNvPicPr>
            <p:nvPr/>
          </p:nvPicPr>
          <p:blipFill rotWithShape="1">
            <a:blip r:embed="rId3"/>
            <a:srcRect t="68891"/>
            <a:stretch/>
          </p:blipFill>
          <p:spPr>
            <a:xfrm>
              <a:off x="4813760" y="6194784"/>
              <a:ext cx="1279700" cy="206016"/>
            </a:xfrm>
            <a:prstGeom prst="rect">
              <a:avLst/>
            </a:prstGeom>
          </p:spPr>
        </p:pic>
        <p:pic>
          <p:nvPicPr>
            <p:cNvPr id="10" name="Picture 9">
              <a:extLst>
                <a:ext uri="{FF2B5EF4-FFF2-40B4-BE49-F238E27FC236}">
                  <a16:creationId xmlns:a16="http://schemas.microsoft.com/office/drawing/2014/main" id="{CCE45F6D-CBF8-4995-8193-17198EF8B521}"/>
                </a:ext>
              </a:extLst>
            </p:cNvPr>
            <p:cNvPicPr>
              <a:picLocks noChangeAspect="1"/>
            </p:cNvPicPr>
            <p:nvPr/>
          </p:nvPicPr>
          <p:blipFill rotWithShape="1">
            <a:blip r:embed="rId3"/>
            <a:srcRect l="29677" r="31443" b="28278"/>
            <a:stretch/>
          </p:blipFill>
          <p:spPr>
            <a:xfrm>
              <a:off x="4711930" y="4778732"/>
              <a:ext cx="1483360" cy="1416052"/>
            </a:xfrm>
            <a:prstGeom prst="rect">
              <a:avLst/>
            </a:prstGeom>
          </p:spPr>
        </p:pic>
      </p:grpSp>
      <p:pic>
        <p:nvPicPr>
          <p:cNvPr id="13" name="Picture 12">
            <a:extLst>
              <a:ext uri="{FF2B5EF4-FFF2-40B4-BE49-F238E27FC236}">
                <a16:creationId xmlns:a16="http://schemas.microsoft.com/office/drawing/2014/main" id="{4814E332-48EB-4153-A169-649FCEF7C6C0}"/>
              </a:ext>
            </a:extLst>
          </p:cNvPr>
          <p:cNvPicPr>
            <a:picLocks noChangeAspect="1"/>
          </p:cNvPicPr>
          <p:nvPr/>
        </p:nvPicPr>
        <p:blipFill>
          <a:blip r:embed="rId4"/>
          <a:stretch>
            <a:fillRect/>
          </a:stretch>
        </p:blipFill>
        <p:spPr>
          <a:xfrm>
            <a:off x="6859437" y="4743244"/>
            <a:ext cx="2107688" cy="2104579"/>
          </a:xfrm>
          <a:prstGeom prst="rect">
            <a:avLst/>
          </a:prstGeom>
        </p:spPr>
      </p:pic>
      <p:grpSp>
        <p:nvGrpSpPr>
          <p:cNvPr id="15" name="Group 14">
            <a:extLst>
              <a:ext uri="{FF2B5EF4-FFF2-40B4-BE49-F238E27FC236}">
                <a16:creationId xmlns:a16="http://schemas.microsoft.com/office/drawing/2014/main" id="{1D681D21-BE70-4F7F-ABE9-4A0F4DE4AA39}"/>
              </a:ext>
            </a:extLst>
          </p:cNvPr>
          <p:cNvGrpSpPr/>
          <p:nvPr/>
        </p:nvGrpSpPr>
        <p:grpSpPr>
          <a:xfrm>
            <a:off x="1007087" y="1738154"/>
            <a:ext cx="2401614" cy="1559503"/>
            <a:chOff x="-28144" y="5110819"/>
            <a:chExt cx="2354737" cy="1529063"/>
          </a:xfrm>
        </p:grpSpPr>
        <p:pic>
          <p:nvPicPr>
            <p:cNvPr id="5" name="Picture 4">
              <a:extLst>
                <a:ext uri="{FF2B5EF4-FFF2-40B4-BE49-F238E27FC236}">
                  <a16:creationId xmlns:a16="http://schemas.microsoft.com/office/drawing/2014/main" id="{FF6C4734-86D5-4675-8839-CE8DB752D7BC}"/>
                </a:ext>
              </a:extLst>
            </p:cNvPr>
            <p:cNvPicPr>
              <a:picLocks noChangeAspect="1"/>
            </p:cNvPicPr>
            <p:nvPr/>
          </p:nvPicPr>
          <p:blipFill>
            <a:blip r:embed="rId5"/>
            <a:stretch>
              <a:fillRect/>
            </a:stretch>
          </p:blipFill>
          <p:spPr>
            <a:xfrm>
              <a:off x="-28144" y="5110819"/>
              <a:ext cx="2354737" cy="1236237"/>
            </a:xfrm>
            <a:prstGeom prst="rect">
              <a:avLst/>
            </a:prstGeom>
          </p:spPr>
        </p:pic>
        <p:sp>
          <p:nvSpPr>
            <p:cNvPr id="14" name="TextBox 13">
              <a:extLst>
                <a:ext uri="{FF2B5EF4-FFF2-40B4-BE49-F238E27FC236}">
                  <a16:creationId xmlns:a16="http://schemas.microsoft.com/office/drawing/2014/main" id="{69D1891E-6FEB-4FC6-BA7A-14366752E229}"/>
                </a:ext>
              </a:extLst>
            </p:cNvPr>
            <p:cNvSpPr txBox="1"/>
            <p:nvPr/>
          </p:nvSpPr>
          <p:spPr>
            <a:xfrm>
              <a:off x="173124" y="6357369"/>
              <a:ext cx="1980927" cy="282513"/>
            </a:xfrm>
            <a:prstGeom prst="rect">
              <a:avLst/>
            </a:prstGeom>
            <a:noFill/>
          </p:spPr>
          <p:txBody>
            <a:bodyPr wrap="none" lIns="0" tIns="0" rIns="0" bIns="0" rtlCol="0">
              <a:spAutoFit/>
            </a:bodyPr>
            <a:lstStyle/>
            <a:p>
              <a:pPr algn="l"/>
              <a:r>
                <a:rPr lang="en-US" sz="183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Service Fabric</a:t>
              </a:r>
            </a:p>
          </p:txBody>
        </p:sp>
      </p:grpSp>
      <p:sp>
        <p:nvSpPr>
          <p:cNvPr id="12" name="Title 1">
            <a:extLst>
              <a:ext uri="{FF2B5EF4-FFF2-40B4-BE49-F238E27FC236}">
                <a16:creationId xmlns:a16="http://schemas.microsoft.com/office/drawing/2014/main" id="{8E94CCFC-B4AC-47C2-9898-B48BEAAD443E}"/>
              </a:ext>
            </a:extLst>
          </p:cNvPr>
          <p:cNvSpPr txBox="1">
            <a:spLocks/>
          </p:cNvSpPr>
          <p:nvPr/>
        </p:nvSpPr>
        <p:spPr>
          <a:xfrm>
            <a:off x="600855" y="333725"/>
            <a:ext cx="1123787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0" dirty="0"/>
              <a:t>Tools available today</a:t>
            </a:r>
          </a:p>
        </p:txBody>
      </p:sp>
      <p:pic>
        <p:nvPicPr>
          <p:cNvPr id="4" name="Picture 3">
            <a:extLst>
              <a:ext uri="{FF2B5EF4-FFF2-40B4-BE49-F238E27FC236}">
                <a16:creationId xmlns:a16="http://schemas.microsoft.com/office/drawing/2014/main" id="{B6BD45F5-0681-4639-9F06-06DFE183D0BA}"/>
              </a:ext>
            </a:extLst>
          </p:cNvPr>
          <p:cNvPicPr>
            <a:picLocks noChangeAspect="1"/>
          </p:cNvPicPr>
          <p:nvPr/>
        </p:nvPicPr>
        <p:blipFill>
          <a:blip r:embed="rId6"/>
          <a:stretch>
            <a:fillRect/>
          </a:stretch>
        </p:blipFill>
        <p:spPr>
          <a:xfrm>
            <a:off x="8720444" y="1544220"/>
            <a:ext cx="1630162" cy="1741556"/>
          </a:xfrm>
          <a:prstGeom prst="rect">
            <a:avLst/>
          </a:prstGeom>
        </p:spPr>
      </p:pic>
    </p:spTree>
    <p:extLst>
      <p:ext uri="{BB962C8B-B14F-4D97-AF65-F5344CB8AC3E}">
        <p14:creationId xmlns:p14="http://schemas.microsoft.com/office/powerpoint/2010/main" val="25851416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42237" y="6240462"/>
            <a:ext cx="4421966" cy="572464"/>
          </a:xfrm>
        </p:spPr>
        <p:txBody>
          <a:bodyPr/>
          <a:lstStyle/>
          <a:p>
            <a:pPr marL="0" indent="0">
              <a:buNone/>
            </a:pPr>
            <a:r>
              <a:rPr lang="en-US" sz="2800" b="1" u="sng" dirty="0">
                <a:solidFill>
                  <a:srgbClr val="0078D7"/>
                </a:solidFill>
                <a:latin typeface="+mn-lt"/>
              </a:rPr>
              <a:t>http://aka.ms/trydevops</a:t>
            </a:r>
          </a:p>
        </p:txBody>
      </p:sp>
      <p:sp>
        <p:nvSpPr>
          <p:cNvPr id="3" name="Title 2"/>
          <p:cNvSpPr>
            <a:spLocks noGrp="1"/>
          </p:cNvSpPr>
          <p:nvPr>
            <p:ph type="title"/>
          </p:nvPr>
        </p:nvSpPr>
        <p:spPr/>
        <p:txBody>
          <a:bodyPr/>
          <a:lstStyle/>
          <a:p>
            <a:r>
              <a:rPr lang="en-US" dirty="0">
                <a:solidFill>
                  <a:srgbClr val="505050"/>
                </a:solidFill>
              </a:rPr>
              <a:t>Getting started with DevOps in Azure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437" y="1504151"/>
            <a:ext cx="7341665" cy="4512065"/>
          </a:xfrm>
          <a:prstGeom prst="rect">
            <a:avLst/>
          </a:prstGeom>
        </p:spPr>
      </p:pic>
    </p:spTree>
    <p:extLst>
      <p:ext uri="{BB962C8B-B14F-4D97-AF65-F5344CB8AC3E}">
        <p14:creationId xmlns:p14="http://schemas.microsoft.com/office/powerpoint/2010/main" val="6750710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80037" y="6240462"/>
            <a:ext cx="6934200" cy="572464"/>
          </a:xfrm>
        </p:spPr>
        <p:txBody>
          <a:bodyPr/>
          <a:lstStyle/>
          <a:p>
            <a:pPr marL="0" indent="0">
              <a:buNone/>
            </a:pPr>
            <a:r>
              <a:rPr lang="en-US" sz="2800" b="1" u="sng" dirty="0">
                <a:solidFill>
                  <a:srgbClr val="0078D7"/>
                </a:solidFill>
                <a:latin typeface="+mn-lt"/>
              </a:rPr>
              <a:t>http://aka.ms/GettingStartedWithARM</a:t>
            </a:r>
          </a:p>
        </p:txBody>
      </p:sp>
      <p:sp>
        <p:nvSpPr>
          <p:cNvPr id="2" name="Title 1"/>
          <p:cNvSpPr>
            <a:spLocks noGrp="1"/>
          </p:cNvSpPr>
          <p:nvPr>
            <p:ph type="title"/>
          </p:nvPr>
        </p:nvSpPr>
        <p:spPr>
          <a:xfrm>
            <a:off x="46038" y="295276"/>
            <a:ext cx="12344400" cy="917575"/>
          </a:xfrm>
        </p:spPr>
        <p:txBody>
          <a:bodyPr/>
          <a:lstStyle/>
          <a:p>
            <a:r>
              <a:rPr lang="en-US" sz="5200" dirty="0">
                <a:solidFill>
                  <a:srgbClr val="505050"/>
                </a:solidFill>
              </a:rPr>
              <a:t>Getting started with Azure Resource Manager</a:t>
            </a:r>
          </a:p>
        </p:txBody>
      </p:sp>
      <p:pic>
        <p:nvPicPr>
          <p:cNvPr id="4" name="Picture 3"/>
          <p:cNvPicPr/>
          <p:nvPr/>
        </p:nvPicPr>
        <p:blipFill>
          <a:blip r:embed="rId2" cstate="screen">
            <a:extLst>
              <a:ext uri="{28A0092B-C50C-407E-A947-70E740481C1C}">
                <a14:useLocalDpi xmlns:a14="http://schemas.microsoft.com/office/drawing/2010/main"/>
              </a:ext>
            </a:extLst>
          </a:blip>
          <a:stretch>
            <a:fillRect/>
          </a:stretch>
        </p:blipFill>
        <p:spPr>
          <a:xfrm>
            <a:off x="274639" y="1951748"/>
            <a:ext cx="7064140" cy="4252201"/>
          </a:xfrm>
          <a:prstGeom prst="rect">
            <a:avLst/>
          </a:prstGeom>
          <a:ln>
            <a:noFill/>
          </a:ln>
          <a:effectLst/>
        </p:spPr>
      </p:pic>
    </p:spTree>
    <p:extLst>
      <p:ext uri="{BB962C8B-B14F-4D97-AF65-F5344CB8AC3E}">
        <p14:creationId xmlns:p14="http://schemas.microsoft.com/office/powerpoint/2010/main" val="33457185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Start your journey in Azure</a:t>
            </a:r>
          </a:p>
        </p:txBody>
      </p:sp>
      <p:sp>
        <p:nvSpPr>
          <p:cNvPr id="59" name="Rectangle 58"/>
          <p:cNvSpPr/>
          <p:nvPr/>
        </p:nvSpPr>
        <p:spPr>
          <a:xfrm>
            <a:off x="5791918" y="2401158"/>
            <a:ext cx="6642794" cy="3519233"/>
          </a:xfrm>
          <a:prstGeom prst="rect">
            <a:avLst/>
          </a:prstGeom>
          <a:solidFill>
            <a:schemeClr val="bg1"/>
          </a:solidFill>
        </p:spPr>
        <p:txBody>
          <a:bodyPr wrap="square">
            <a:spAutoFit/>
          </a:bodyPr>
          <a:lstStyle/>
          <a:p>
            <a:pPr defTabSz="914164">
              <a:lnSpc>
                <a:spcPct val="90000"/>
              </a:lnSpc>
              <a:spcBef>
                <a:spcPct val="20000"/>
              </a:spcBef>
              <a:buSzPct val="90000"/>
              <a:defRPr/>
            </a:pPr>
            <a:r>
              <a:rPr lang="en-US" sz="2800" kern="0" dirty="0">
                <a:solidFill>
                  <a:srgbClr val="0078D7"/>
                </a:solidFill>
                <a:latin typeface="Segoe UI Light"/>
              </a:rPr>
              <a:t>2 tools you can get from the Azure Stack Hub Tool repository on GitHub:</a:t>
            </a:r>
          </a:p>
          <a:p>
            <a:pPr marL="285750" indent="-285750" defTabSz="914164">
              <a:lnSpc>
                <a:spcPct val="90000"/>
              </a:lnSpc>
              <a:spcBef>
                <a:spcPct val="20000"/>
              </a:spcBef>
              <a:buSzPct val="90000"/>
              <a:buFont typeface="Arial" panose="020B0604020202020204" pitchFamily="34" charset="0"/>
              <a:buChar char="•"/>
              <a:defRPr/>
            </a:pPr>
            <a:r>
              <a:rPr lang="en-US" kern="0" dirty="0">
                <a:solidFill>
                  <a:srgbClr val="505050"/>
                </a:solidFill>
                <a:latin typeface="+mj-lt"/>
              </a:rPr>
              <a:t>Azure Resource Manager </a:t>
            </a:r>
            <a:r>
              <a:rPr lang="en-US" b="1" kern="0" dirty="0">
                <a:solidFill>
                  <a:srgbClr val="505050"/>
                </a:solidFill>
                <a:latin typeface="+mj-lt"/>
                <a:ea typeface="Segoe UI Black" panose="020B0A02040204020203" pitchFamily="34" charset="0"/>
                <a:cs typeface="Segoe UI" panose="020B0502040204020203" pitchFamily="34" charset="0"/>
              </a:rPr>
              <a:t>Template Validator </a:t>
            </a:r>
            <a:r>
              <a:rPr lang="en-US" kern="0" dirty="0">
                <a:solidFill>
                  <a:srgbClr val="505050"/>
                </a:solidFill>
                <a:latin typeface="+mj-lt"/>
              </a:rPr>
              <a:t>for Azure Stack Hub </a:t>
            </a:r>
          </a:p>
          <a:p>
            <a:pPr marL="285750" indent="-285750" defTabSz="914164">
              <a:lnSpc>
                <a:spcPct val="90000"/>
              </a:lnSpc>
              <a:spcBef>
                <a:spcPct val="20000"/>
              </a:spcBef>
              <a:buSzPct val="90000"/>
              <a:buFont typeface="Arial" panose="020B0604020202020204" pitchFamily="34" charset="0"/>
              <a:buChar char="•"/>
              <a:defRPr/>
            </a:pPr>
            <a:r>
              <a:rPr lang="en-US" kern="0" dirty="0">
                <a:solidFill>
                  <a:srgbClr val="505050"/>
                </a:solidFill>
                <a:latin typeface="+mj-lt"/>
              </a:rPr>
              <a:t>Azure Resource Manager </a:t>
            </a:r>
            <a:r>
              <a:rPr lang="en-US" b="1" kern="0" dirty="0">
                <a:solidFill>
                  <a:srgbClr val="505050"/>
                </a:solidFill>
                <a:latin typeface="+mj-lt"/>
                <a:ea typeface="Segoe UI Black" panose="020B0A02040204020203" pitchFamily="34" charset="0"/>
                <a:cs typeface="Segoe UI" panose="020B0502040204020203" pitchFamily="34" charset="0"/>
              </a:rPr>
              <a:t>Policy</a:t>
            </a:r>
            <a:r>
              <a:rPr lang="en-US" kern="0" dirty="0">
                <a:solidFill>
                  <a:srgbClr val="505050"/>
                </a:solidFill>
                <a:latin typeface="+mj-lt"/>
              </a:rPr>
              <a:t> for Azure Stack Hub</a:t>
            </a:r>
          </a:p>
          <a:p>
            <a:pPr defTabSz="914164">
              <a:lnSpc>
                <a:spcPct val="90000"/>
              </a:lnSpc>
              <a:spcBef>
                <a:spcPct val="20000"/>
              </a:spcBef>
              <a:buSzPct val="90000"/>
              <a:defRPr/>
            </a:pPr>
            <a:endParaRPr lang="en-US" sz="2800" kern="0" dirty="0">
              <a:solidFill>
                <a:srgbClr val="0078D7"/>
              </a:solidFill>
              <a:latin typeface="Segoe UI Light"/>
            </a:endParaRPr>
          </a:p>
          <a:p>
            <a:pPr marL="342812" lvl="1" defTabSz="914164">
              <a:lnSpc>
                <a:spcPct val="90000"/>
              </a:lnSpc>
              <a:spcBef>
                <a:spcPct val="20000"/>
              </a:spcBef>
              <a:buSzPct val="90000"/>
              <a:defRPr/>
            </a:pPr>
            <a:endParaRPr lang="en-US" sz="408" kern="0" dirty="0">
              <a:solidFill>
                <a:srgbClr val="505050"/>
              </a:solidFill>
              <a:latin typeface="Segoe UI"/>
            </a:endParaRPr>
          </a:p>
          <a:p>
            <a:pPr defTabSz="914164">
              <a:lnSpc>
                <a:spcPct val="90000"/>
              </a:lnSpc>
              <a:spcBef>
                <a:spcPct val="20000"/>
              </a:spcBef>
              <a:buSzPct val="90000"/>
              <a:defRPr/>
            </a:pPr>
            <a:r>
              <a:rPr lang="en-US" sz="2800" kern="0" dirty="0">
                <a:solidFill>
                  <a:srgbClr val="0078D7"/>
                </a:solidFill>
                <a:latin typeface="+mj-lt"/>
                <a:ea typeface="Segoe UI Black" panose="020B0A02040204020203" pitchFamily="34" charset="0"/>
                <a:cs typeface="Segoe UI Black" panose="020B0A02040204020203" pitchFamily="34" charset="0"/>
              </a:rPr>
              <a:t>Guardrails to check your ARM template for resource dependencies that may not be available on Azure Stack Hub</a:t>
            </a:r>
          </a:p>
        </p:txBody>
      </p:sp>
      <p:sp>
        <p:nvSpPr>
          <p:cNvPr id="62" name="Rectangle 61"/>
          <p:cNvSpPr/>
          <p:nvPr/>
        </p:nvSpPr>
        <p:spPr>
          <a:xfrm>
            <a:off x="352504" y="1132412"/>
            <a:ext cx="7826181" cy="480131"/>
          </a:xfrm>
          <a:prstGeom prst="rect">
            <a:avLst/>
          </a:prstGeom>
        </p:spPr>
        <p:txBody>
          <a:bodyPr wrap="none">
            <a:spAutoFit/>
          </a:bodyPr>
          <a:lstStyle/>
          <a:p>
            <a:pPr defTabSz="914164">
              <a:lnSpc>
                <a:spcPct val="90000"/>
              </a:lnSpc>
              <a:spcBef>
                <a:spcPct val="20000"/>
              </a:spcBef>
              <a:buSzPct val="90000"/>
              <a:defRPr/>
            </a:pPr>
            <a:r>
              <a:rPr lang="en-US" sz="2800" kern="0" dirty="0">
                <a:solidFill>
                  <a:srgbClr val="0078D7"/>
                </a:solidFill>
                <a:latin typeface="Segoe UI Light" panose="020B0502040204020203" pitchFamily="34" charset="0"/>
                <a:cs typeface="Segoe UI Light" panose="020B0502040204020203" pitchFamily="34" charset="0"/>
              </a:rPr>
              <a:t>Will your Azure solution work on Azure Stack Hub?</a:t>
            </a:r>
          </a:p>
        </p:txBody>
      </p:sp>
      <p:sp>
        <p:nvSpPr>
          <p:cNvPr id="63" name="Rectangle 62"/>
          <p:cNvSpPr/>
          <p:nvPr/>
        </p:nvSpPr>
        <p:spPr>
          <a:xfrm>
            <a:off x="352504" y="6451948"/>
            <a:ext cx="7136890" cy="369332"/>
          </a:xfrm>
          <a:prstGeom prst="rect">
            <a:avLst/>
          </a:prstGeom>
        </p:spPr>
        <p:txBody>
          <a:bodyPr wrap="none">
            <a:spAutoFit/>
          </a:bodyPr>
          <a:lstStyle/>
          <a:p>
            <a:pPr defTabSz="951094">
              <a:defRPr/>
            </a:pPr>
            <a:r>
              <a:rPr lang="en-US" b="1" kern="0" dirty="0">
                <a:solidFill>
                  <a:srgbClr val="505050"/>
                </a:solidFill>
              </a:rPr>
              <a:t>Download the tool: </a:t>
            </a:r>
            <a:r>
              <a:rPr lang="en-US" b="1" u="sng" kern="0" dirty="0">
                <a:solidFill>
                  <a:srgbClr val="0078D7"/>
                </a:solidFill>
                <a:ea typeface="Calibri" panose="020F0502020204030204" pitchFamily="34" charset="0"/>
                <a:cs typeface="Times New Roman" panose="02020603050405020304" pitchFamily="18" charset="0"/>
              </a:rPr>
              <a:t>https://github.com/Azure/AzureStack-Tools</a:t>
            </a:r>
            <a:endParaRPr lang="en-US" b="1" kern="0" dirty="0">
              <a:solidFill>
                <a:srgbClr val="0078D7"/>
              </a:solidFill>
            </a:endParaRPr>
          </a:p>
        </p:txBody>
      </p:sp>
      <p:pic>
        <p:nvPicPr>
          <p:cNvPr id="65" name="Picture 2" descr="http://elderlee.com/images/landing/Thrie-Beam_Guardrail.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2504" y="2488499"/>
            <a:ext cx="5003762" cy="333015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150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7" y="2659062"/>
            <a:ext cx="8229599" cy="1181734"/>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96711" y="1269781"/>
            <a:ext cx="11237870" cy="696866"/>
          </a:xfrm>
        </p:spPr>
        <p:txBody>
          <a:bodyPr/>
          <a:lstStyle/>
          <a:p>
            <a:pPr marL="0" indent="0">
              <a:buNone/>
            </a:pPr>
            <a:r>
              <a:rPr lang="en-US"/>
              <a:t>People. Process. Technology.</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320867" y="1759547"/>
            <a:ext cx="2925665" cy="3961838"/>
            <a:chOff x="366077" y="1432242"/>
            <a:chExt cx="2926080" cy="3962400"/>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7" y="1432242"/>
              <a:ext cx="2926080"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1599" b="1"/>
                <a:t>DevOps is the union of people, process, and technology to </a:t>
              </a:r>
              <a:r>
                <a:rPr lang="en-US" sz="1599" b="1" u="sng"/>
                <a:t>enable continuous delivery of value to your end users</a:t>
              </a:r>
              <a:r>
                <a:rPr lang="en-US" sz="1599" b="1"/>
                <a:t>.</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788795" cy="1098688"/>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pSp>
      <p:sp>
        <p:nvSpPr>
          <p:cNvPr id="17" name="Oval 16">
            <a:extLst>
              <a:ext uri="{FF2B5EF4-FFF2-40B4-BE49-F238E27FC236}">
                <a16:creationId xmlns:a16="http://schemas.microsoft.com/office/drawing/2014/main" id="{A39CA227-D85A-4B39-8040-2C38C37FDC2D}"/>
              </a:ext>
            </a:extLst>
          </p:cNvPr>
          <p:cNvSpPr/>
          <p:nvPr/>
        </p:nvSpPr>
        <p:spPr bwMode="auto">
          <a:xfrm>
            <a:off x="7197858" y="3867318"/>
            <a:ext cx="1076845" cy="1043219"/>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198" b="1" spc="-60">
                <a:solidFill>
                  <a:schemeClr val="tx1">
                    <a:lumMod val="75000"/>
                  </a:schemeClr>
                </a:solidFill>
                <a:latin typeface="Segoe UI Semilight"/>
                <a:ea typeface="Segoe UI" pitchFamily="34" charset="0"/>
                <a:cs typeface="Segoe UI" pitchFamily="34" charset="0"/>
              </a:rPr>
              <a:t>Continuous</a:t>
            </a:r>
          </a:p>
          <a:p>
            <a:pPr algn="ctr" defTabSz="932114" fontAlgn="base">
              <a:lnSpc>
                <a:spcPct val="90000"/>
              </a:lnSpc>
              <a:spcBef>
                <a:spcPct val="0"/>
              </a:spcBef>
              <a:spcAft>
                <a:spcPct val="0"/>
              </a:spcAft>
              <a:defRPr/>
            </a:pPr>
            <a:r>
              <a:rPr lang="en-US" sz="1198" b="1">
                <a:solidFill>
                  <a:schemeClr val="tx1">
                    <a:lumMod val="75000"/>
                  </a:schemeClr>
                </a:solidFill>
                <a:latin typeface="Segoe UI Semilight"/>
                <a:ea typeface="Segoe UI" pitchFamily="34" charset="0"/>
                <a:cs typeface="Segoe UI" pitchFamily="34" charset="0"/>
              </a:rPr>
              <a:t>Delivery</a:t>
            </a:r>
          </a:p>
        </p:txBody>
      </p:sp>
      <p:grpSp>
        <p:nvGrpSpPr>
          <p:cNvPr id="18" name="Group 17">
            <a:extLst>
              <a:ext uri="{FF2B5EF4-FFF2-40B4-BE49-F238E27FC236}">
                <a16:creationId xmlns:a16="http://schemas.microsoft.com/office/drawing/2014/main" id="{D2E38200-D448-44D2-9D0B-981C39FA60CD}"/>
              </a:ext>
            </a:extLst>
          </p:cNvPr>
          <p:cNvGrpSpPr/>
          <p:nvPr/>
        </p:nvGrpSpPr>
        <p:grpSpPr>
          <a:xfrm flipH="1">
            <a:off x="5291890" y="2107370"/>
            <a:ext cx="1752103" cy="685606"/>
            <a:chOff x="7085012" y="1905000"/>
            <a:chExt cx="1752600" cy="685800"/>
          </a:xfrm>
        </p:grpSpPr>
        <p:cxnSp>
          <p:nvCxnSpPr>
            <p:cNvPr id="19" name="Straight Connector 18">
              <a:extLst>
                <a:ext uri="{FF2B5EF4-FFF2-40B4-BE49-F238E27FC236}">
                  <a16:creationId xmlns:a16="http://schemas.microsoft.com/office/drawing/2014/main" id="{0BFA4C62-3EAB-48F8-9648-7C8FFDC7B2D6}"/>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1A9EB8-19A0-45FC-944B-7411694AB744}"/>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14D28A9-FB56-4CFD-81E9-34F2BEAAF66A}"/>
              </a:ext>
            </a:extLst>
          </p:cNvPr>
          <p:cNvSpPr txBox="1"/>
          <p:nvPr/>
        </p:nvSpPr>
        <p:spPr>
          <a:xfrm>
            <a:off x="3471832" y="1878833"/>
            <a:ext cx="1710171" cy="1347357"/>
          </a:xfrm>
          <a:prstGeom prst="rect">
            <a:avLst/>
          </a:prstGeom>
          <a:noFill/>
        </p:spPr>
        <p:txBody>
          <a:bodyPr wrap="square" rtlCol="0">
            <a:spAutoFit/>
          </a:bodyPr>
          <a:lstStyle/>
          <a:p>
            <a:pPr algn="r" defTabSz="932418">
              <a:lnSpc>
                <a:spcPct val="120000"/>
              </a:lnSpc>
              <a:defRPr/>
            </a:pPr>
            <a:r>
              <a:rPr lang="en-US" sz="2000">
                <a:solidFill>
                  <a:schemeClr val="tx1">
                    <a:lumMod val="75000"/>
                  </a:schemeClr>
                </a:solidFill>
                <a:latin typeface="Segoe UI Light"/>
                <a:cs typeface="Arial" pitchFamily="34" charset="0"/>
              </a:rPr>
              <a:t>Plan &amp; Track</a:t>
            </a:r>
          </a:p>
          <a:p>
            <a:pPr algn="r" defTabSz="932418">
              <a:lnSpc>
                <a:spcPct val="120000"/>
              </a:lnSpc>
              <a:defRPr/>
            </a:pPr>
            <a:r>
              <a:rPr lang="en-US" sz="1198">
                <a:solidFill>
                  <a:schemeClr val="tx1">
                    <a:lumMod val="75000"/>
                  </a:schemeClr>
                </a:solidFill>
                <a:latin typeface="Segoe UI Light"/>
                <a:cs typeface="Arial" pitchFamily="34" charset="0"/>
              </a:rPr>
              <a:t>Agile Planning</a:t>
            </a:r>
          </a:p>
          <a:p>
            <a:pPr algn="r" defTabSz="932418">
              <a:lnSpc>
                <a:spcPct val="120000"/>
              </a:lnSpc>
              <a:defRPr/>
            </a:pPr>
            <a:r>
              <a:rPr lang="en-US" sz="1198">
                <a:solidFill>
                  <a:schemeClr val="tx1">
                    <a:lumMod val="75000"/>
                  </a:schemeClr>
                </a:solidFill>
                <a:latin typeface="Segoe UI Light"/>
                <a:cs typeface="Arial" pitchFamily="34" charset="0"/>
              </a:rPr>
              <a:t>Dashboards</a:t>
            </a:r>
          </a:p>
          <a:p>
            <a:pPr algn="r" defTabSz="932418">
              <a:lnSpc>
                <a:spcPct val="120000"/>
              </a:lnSpc>
              <a:defRPr/>
            </a:pPr>
            <a:r>
              <a:rPr lang="en-US" sz="1198">
                <a:solidFill>
                  <a:schemeClr val="tx1">
                    <a:lumMod val="75000"/>
                  </a:schemeClr>
                </a:solidFill>
                <a:latin typeface="Segoe UI Light"/>
                <a:cs typeface="Arial" pitchFamily="34" charset="0"/>
              </a:rPr>
              <a:t>Kanban Boards</a:t>
            </a:r>
          </a:p>
          <a:p>
            <a:pPr algn="r" defTabSz="932418">
              <a:lnSpc>
                <a:spcPct val="120000"/>
              </a:lnSpc>
              <a:defRPr/>
            </a:pPr>
            <a:r>
              <a:rPr lang="en-US" sz="1198">
                <a:solidFill>
                  <a:schemeClr val="tx1">
                    <a:lumMod val="75000"/>
                  </a:schemeClr>
                </a:solidFill>
                <a:latin typeface="Segoe UI Light"/>
                <a:cs typeface="Arial" pitchFamily="34" charset="0"/>
              </a:rPr>
              <a:t>Task boards</a:t>
            </a:r>
          </a:p>
        </p:txBody>
      </p:sp>
      <p:grpSp>
        <p:nvGrpSpPr>
          <p:cNvPr id="22" name="Group 21">
            <a:extLst>
              <a:ext uri="{FF2B5EF4-FFF2-40B4-BE49-F238E27FC236}">
                <a16:creationId xmlns:a16="http://schemas.microsoft.com/office/drawing/2014/main" id="{4E140EA4-82CA-4A64-BD32-9A66BE83A19E}"/>
              </a:ext>
            </a:extLst>
          </p:cNvPr>
          <p:cNvGrpSpPr/>
          <p:nvPr/>
        </p:nvGrpSpPr>
        <p:grpSpPr>
          <a:xfrm flipH="1">
            <a:off x="5291890" y="5039131"/>
            <a:ext cx="1752103" cy="685606"/>
            <a:chOff x="7085012" y="1905000"/>
            <a:chExt cx="1752600" cy="685800"/>
          </a:xfrm>
        </p:grpSpPr>
        <p:cxnSp>
          <p:nvCxnSpPr>
            <p:cNvPr id="23" name="Straight Connector 22">
              <a:extLst>
                <a:ext uri="{FF2B5EF4-FFF2-40B4-BE49-F238E27FC236}">
                  <a16:creationId xmlns:a16="http://schemas.microsoft.com/office/drawing/2014/main" id="{42E93DCD-3B30-4021-85EB-C4A100D2CF52}"/>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C637BC-A140-43B4-B8B7-42D438C0FDA5}"/>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A9D88A3-06FE-48CA-BCAD-BD95D9D38FFF}"/>
              </a:ext>
            </a:extLst>
          </p:cNvPr>
          <p:cNvGrpSpPr/>
          <p:nvPr/>
        </p:nvGrpSpPr>
        <p:grpSpPr>
          <a:xfrm>
            <a:off x="5596606" y="2263567"/>
            <a:ext cx="2690615" cy="3149103"/>
            <a:chOff x="6667211" y="1138905"/>
            <a:chExt cx="2691378" cy="3149996"/>
          </a:xfrm>
          <a:solidFill>
            <a:srgbClr val="B4A0FF"/>
          </a:solidFill>
        </p:grpSpPr>
        <p:sp>
          <p:nvSpPr>
            <p:cNvPr id="26" name="Freeform 476">
              <a:extLst>
                <a:ext uri="{FF2B5EF4-FFF2-40B4-BE49-F238E27FC236}">
                  <a16:creationId xmlns:a16="http://schemas.microsoft.com/office/drawing/2014/main" id="{DDAF4E1F-D68A-4A69-92C9-3624E74317BD}"/>
                </a:ext>
              </a:extLst>
            </p:cNvPr>
            <p:cNvSpPr>
              <a:spLocks/>
            </p:cNvSpPr>
            <p:nvPr/>
          </p:nvSpPr>
          <p:spPr bwMode="auto">
            <a:xfrm>
              <a:off x="6686824" y="1144940"/>
              <a:ext cx="2671765"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grpFill/>
            <a:ln w="0">
              <a:noFill/>
              <a:prstDash val="solid"/>
              <a:round/>
              <a:headEnd/>
              <a:tailEnd/>
            </a:ln>
            <a:effectLst>
              <a:innerShdw blurRad="431800" dist="3175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27" name="Freeform 483">
              <a:extLst>
                <a:ext uri="{FF2B5EF4-FFF2-40B4-BE49-F238E27FC236}">
                  <a16:creationId xmlns:a16="http://schemas.microsoft.com/office/drawing/2014/main" id="{88DE08DA-F3AD-4529-AC12-8F447B59657B}"/>
                </a:ext>
              </a:extLst>
            </p:cNvPr>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28" name="TextBox 27">
              <a:extLst>
                <a:ext uri="{FF2B5EF4-FFF2-40B4-BE49-F238E27FC236}">
                  <a16:creationId xmlns:a16="http://schemas.microsoft.com/office/drawing/2014/main" id="{03918B44-40B3-4B83-B66A-ADCE855B0E6C}"/>
                </a:ext>
              </a:extLst>
            </p:cNvPr>
            <p:cNvSpPr txBox="1"/>
            <p:nvPr/>
          </p:nvSpPr>
          <p:spPr>
            <a:xfrm>
              <a:off x="6847320" y="2420008"/>
              <a:ext cx="818717" cy="596240"/>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Plan + Track</a:t>
              </a:r>
            </a:p>
          </p:txBody>
        </p:sp>
      </p:grpSp>
      <p:grpSp>
        <p:nvGrpSpPr>
          <p:cNvPr id="29" name="Group 28">
            <a:extLst>
              <a:ext uri="{FF2B5EF4-FFF2-40B4-BE49-F238E27FC236}">
                <a16:creationId xmlns:a16="http://schemas.microsoft.com/office/drawing/2014/main" id="{41B13F8F-3123-4671-AC9C-28F76B684570}"/>
              </a:ext>
            </a:extLst>
          </p:cNvPr>
          <p:cNvGrpSpPr/>
          <p:nvPr/>
        </p:nvGrpSpPr>
        <p:grpSpPr>
          <a:xfrm>
            <a:off x="6708141" y="2249993"/>
            <a:ext cx="3149103" cy="2627271"/>
            <a:chOff x="7779064" y="1125327"/>
            <a:chExt cx="3149996" cy="2628016"/>
          </a:xfrm>
        </p:grpSpPr>
        <p:sp>
          <p:nvSpPr>
            <p:cNvPr id="30" name="Freeform 478">
              <a:extLst>
                <a:ext uri="{FF2B5EF4-FFF2-40B4-BE49-F238E27FC236}">
                  <a16:creationId xmlns:a16="http://schemas.microsoft.com/office/drawing/2014/main" id="{375094A9-087D-4474-983B-C088D240F9B9}"/>
                </a:ext>
              </a:extLst>
            </p:cNvPr>
            <p:cNvSpPr>
              <a:spLocks/>
            </p:cNvSpPr>
            <p:nvPr/>
          </p:nvSpPr>
          <p:spPr bwMode="auto">
            <a:xfrm>
              <a:off x="7789623" y="1144940"/>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rgbClr val="0078D7">
                <a:alpha val="70000"/>
              </a:srgbClr>
            </a:solidFill>
            <a:ln w="0">
              <a:noFill/>
              <a:prstDash val="solid"/>
              <a:round/>
              <a:headEnd/>
              <a:tailEnd/>
            </a:ln>
            <a:effectLst>
              <a:innerShdw blurRad="431800" dist="317500" dir="54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31" name="Freeform 480">
              <a:extLst>
                <a:ext uri="{FF2B5EF4-FFF2-40B4-BE49-F238E27FC236}">
                  <a16:creationId xmlns:a16="http://schemas.microsoft.com/office/drawing/2014/main" id="{1A16C201-DD2F-4C95-83D0-21C9F4397342}"/>
                </a:ext>
              </a:extLst>
            </p:cNvPr>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32" name="TextBox 31">
              <a:extLst>
                <a:ext uri="{FF2B5EF4-FFF2-40B4-BE49-F238E27FC236}">
                  <a16:creationId xmlns:a16="http://schemas.microsoft.com/office/drawing/2014/main" id="{999C0360-C523-4BD6-916D-2658A38DB396}"/>
                </a:ext>
              </a:extLst>
            </p:cNvPr>
            <p:cNvSpPr txBox="1"/>
            <p:nvPr/>
          </p:nvSpPr>
          <p:spPr>
            <a:xfrm>
              <a:off x="8748520" y="1459819"/>
              <a:ext cx="1217116" cy="596240"/>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Develop + Test</a:t>
              </a:r>
            </a:p>
          </p:txBody>
        </p:sp>
      </p:grpSp>
      <p:sp>
        <p:nvSpPr>
          <p:cNvPr id="33" name="Freeform 481">
            <a:extLst>
              <a:ext uri="{FF2B5EF4-FFF2-40B4-BE49-F238E27FC236}">
                <a16:creationId xmlns:a16="http://schemas.microsoft.com/office/drawing/2014/main" id="{5898D3E4-D9A8-459C-B516-2C5E796768F4}"/>
              </a:ext>
            </a:extLst>
          </p:cNvPr>
          <p:cNvSpPr>
            <a:spLocks/>
          </p:cNvSpPr>
          <p:nvPr/>
        </p:nvSpPr>
        <p:spPr bwMode="auto">
          <a:xfrm>
            <a:off x="7243549" y="3361530"/>
            <a:ext cx="2627269" cy="3149103"/>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grpSp>
        <p:nvGrpSpPr>
          <p:cNvPr id="34" name="Group 33">
            <a:extLst>
              <a:ext uri="{FF2B5EF4-FFF2-40B4-BE49-F238E27FC236}">
                <a16:creationId xmlns:a16="http://schemas.microsoft.com/office/drawing/2014/main" id="{CA67B77C-A588-4480-8001-E2616434AF32}"/>
              </a:ext>
            </a:extLst>
          </p:cNvPr>
          <p:cNvGrpSpPr/>
          <p:nvPr/>
        </p:nvGrpSpPr>
        <p:grpSpPr>
          <a:xfrm>
            <a:off x="7178697" y="2114990"/>
            <a:ext cx="2901667" cy="4391119"/>
            <a:chOff x="7513159" y="1635152"/>
            <a:chExt cx="2845434" cy="4306019"/>
          </a:xfrm>
        </p:grpSpPr>
        <p:grpSp>
          <p:nvGrpSpPr>
            <p:cNvPr id="35" name="Group 34">
              <a:extLst>
                <a:ext uri="{FF2B5EF4-FFF2-40B4-BE49-F238E27FC236}">
                  <a16:creationId xmlns:a16="http://schemas.microsoft.com/office/drawing/2014/main" id="{2EE1B862-1F4E-4B54-96FB-916675289EE4}"/>
                </a:ext>
              </a:extLst>
            </p:cNvPr>
            <p:cNvGrpSpPr/>
            <p:nvPr/>
          </p:nvGrpSpPr>
          <p:grpSpPr>
            <a:xfrm>
              <a:off x="9195312" y="1635152"/>
              <a:ext cx="1151090" cy="271505"/>
              <a:chOff x="7085012" y="1905000"/>
              <a:chExt cx="1752600" cy="685800"/>
            </a:xfrm>
          </p:grpSpPr>
          <p:cxnSp>
            <p:nvCxnSpPr>
              <p:cNvPr id="51" name="Straight Connector 50">
                <a:extLst>
                  <a:ext uri="{FF2B5EF4-FFF2-40B4-BE49-F238E27FC236}">
                    <a16:creationId xmlns:a16="http://schemas.microsoft.com/office/drawing/2014/main" id="{0BFC4C8F-CF64-40B1-A80F-B17EAF92F2D1}"/>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B66EE-1087-4691-ADF9-FAAF53A23093}"/>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D4A56AC5-EFD8-49CB-8CBA-C4A81DB103A6}"/>
                </a:ext>
              </a:extLst>
            </p:cNvPr>
            <p:cNvCxnSpPr>
              <a:cxnSpLocks/>
            </p:cNvCxnSpPr>
            <p:nvPr/>
          </p:nvCxnSpPr>
          <p:spPr>
            <a:xfrm>
              <a:off x="9312764" y="4573226"/>
              <a:ext cx="1045829" cy="1557"/>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Freeform 477">
              <a:extLst>
                <a:ext uri="{FF2B5EF4-FFF2-40B4-BE49-F238E27FC236}">
                  <a16:creationId xmlns:a16="http://schemas.microsoft.com/office/drawing/2014/main" id="{74F558D3-DEEF-43E2-92B4-C3D260EBD9C4}"/>
                </a:ext>
              </a:extLst>
            </p:cNvPr>
            <p:cNvSpPr>
              <a:spLocks/>
            </p:cNvSpPr>
            <p:nvPr/>
          </p:nvSpPr>
          <p:spPr bwMode="auto">
            <a:xfrm>
              <a:off x="7513159" y="2867887"/>
              <a:ext cx="2622201" cy="3073284"/>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rgbClr val="00BCF2"/>
            </a:solidFill>
            <a:ln w="0">
              <a:noFill/>
              <a:prstDash val="solid"/>
              <a:round/>
              <a:headEnd/>
              <a:tailEnd/>
            </a:ln>
            <a:effectLst>
              <a:innerShdw blurRad="431800" dist="317500" dir="108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grpSp>
      <p:sp>
        <p:nvSpPr>
          <p:cNvPr id="53" name="TextBox 52">
            <a:extLst>
              <a:ext uri="{FF2B5EF4-FFF2-40B4-BE49-F238E27FC236}">
                <a16:creationId xmlns:a16="http://schemas.microsoft.com/office/drawing/2014/main" id="{7905B237-57E3-40E6-AAF4-0E771C8277D9}"/>
              </a:ext>
            </a:extLst>
          </p:cNvPr>
          <p:cNvSpPr txBox="1"/>
          <p:nvPr/>
        </p:nvSpPr>
        <p:spPr>
          <a:xfrm>
            <a:off x="8811619" y="4769869"/>
            <a:ext cx="933754" cy="345114"/>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Release</a:t>
            </a:r>
          </a:p>
        </p:txBody>
      </p:sp>
      <p:sp>
        <p:nvSpPr>
          <p:cNvPr id="54" name="Freeform 482">
            <a:extLst>
              <a:ext uri="{FF2B5EF4-FFF2-40B4-BE49-F238E27FC236}">
                <a16:creationId xmlns:a16="http://schemas.microsoft.com/office/drawing/2014/main" id="{C55CE1C2-7B7F-478F-B61C-17103C3B4576}"/>
              </a:ext>
            </a:extLst>
          </p:cNvPr>
          <p:cNvSpPr>
            <a:spLocks/>
          </p:cNvSpPr>
          <p:nvPr/>
        </p:nvSpPr>
        <p:spPr bwMode="auto">
          <a:xfrm>
            <a:off x="5591134" y="3898446"/>
            <a:ext cx="3149103" cy="2627269"/>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55" name="Freeform 479">
            <a:extLst>
              <a:ext uri="{FF2B5EF4-FFF2-40B4-BE49-F238E27FC236}">
                <a16:creationId xmlns:a16="http://schemas.microsoft.com/office/drawing/2014/main" id="{9DADA7B2-CFD9-4FF1-AE38-2668E3E585EA}"/>
              </a:ext>
            </a:extLst>
          </p:cNvPr>
          <p:cNvSpPr>
            <a:spLocks/>
          </p:cNvSpPr>
          <p:nvPr/>
        </p:nvSpPr>
        <p:spPr bwMode="auto">
          <a:xfrm>
            <a:off x="5597167" y="3832087"/>
            <a:ext cx="3132514" cy="2674023"/>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rgbClr val="5C2D91"/>
          </a:solidFill>
          <a:ln w="0">
            <a:noFill/>
            <a:prstDash val="solid"/>
            <a:round/>
            <a:headEnd/>
            <a:tailEnd/>
          </a:ln>
          <a:effectLst>
            <a:innerShdw blurRad="431800" dist="317500" dir="162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56" name="TextBox 55">
            <a:extLst>
              <a:ext uri="{FF2B5EF4-FFF2-40B4-BE49-F238E27FC236}">
                <a16:creationId xmlns:a16="http://schemas.microsoft.com/office/drawing/2014/main" id="{A333F1DE-7EE9-49F2-AC4D-8A976BCFBC15}"/>
              </a:ext>
            </a:extLst>
          </p:cNvPr>
          <p:cNvSpPr txBox="1"/>
          <p:nvPr/>
        </p:nvSpPr>
        <p:spPr>
          <a:xfrm>
            <a:off x="6553997" y="5631526"/>
            <a:ext cx="1218854" cy="595763"/>
          </a:xfrm>
          <a:prstGeom prst="rect">
            <a:avLst/>
          </a:prstGeom>
          <a:noFill/>
        </p:spPr>
        <p:txBody>
          <a:bodyPr wrap="square" rtlCol="0">
            <a:spAutoFit/>
          </a:bodyPr>
          <a:lstStyle/>
          <a:p>
            <a:pPr defTabSz="1218519">
              <a:defRPr/>
            </a:pPr>
            <a:r>
              <a:rPr lang="en-US" sz="1598" kern="0">
                <a:solidFill>
                  <a:schemeClr val="tx1">
                    <a:lumMod val="20000"/>
                    <a:lumOff val="80000"/>
                  </a:schemeClr>
                </a:solidFill>
                <a:latin typeface="Segoe UI Semilight"/>
                <a:cs typeface="Arial" pitchFamily="34" charset="0"/>
              </a:rPr>
              <a:t>Monitor + Operate</a:t>
            </a:r>
          </a:p>
        </p:txBody>
      </p:sp>
      <p:sp>
        <p:nvSpPr>
          <p:cNvPr id="57" name="TextBox 56">
            <a:extLst>
              <a:ext uri="{FF2B5EF4-FFF2-40B4-BE49-F238E27FC236}">
                <a16:creationId xmlns:a16="http://schemas.microsoft.com/office/drawing/2014/main" id="{B8D4CBD6-7BB8-42E9-947A-3B554F428B40}"/>
              </a:ext>
            </a:extLst>
          </p:cNvPr>
          <p:cNvSpPr txBox="1"/>
          <p:nvPr/>
        </p:nvSpPr>
        <p:spPr>
          <a:xfrm>
            <a:off x="10159558" y="4912782"/>
            <a:ext cx="1790447" cy="1352401"/>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Deployment</a:t>
            </a:r>
          </a:p>
          <a:p>
            <a:pPr defTabSz="932418">
              <a:lnSpc>
                <a:spcPct val="120000"/>
              </a:lnSpc>
              <a:defRPr/>
            </a:pPr>
            <a:r>
              <a:rPr lang="en-US" sz="1198">
                <a:solidFill>
                  <a:schemeClr val="tx1">
                    <a:lumMod val="75000"/>
                  </a:schemeClr>
                </a:solidFill>
                <a:latin typeface="Segoe UI Light"/>
                <a:cs typeface="Arial" pitchFamily="34" charset="0"/>
              </a:rPr>
              <a:t>Deployment of app and infrastructure</a:t>
            </a:r>
          </a:p>
          <a:p>
            <a:pPr defTabSz="932418">
              <a:lnSpc>
                <a:spcPct val="120000"/>
              </a:lnSpc>
              <a:defRPr/>
            </a:pPr>
            <a:r>
              <a:rPr lang="en-US" sz="1198">
                <a:solidFill>
                  <a:schemeClr val="tx1">
                    <a:lumMod val="75000"/>
                  </a:schemeClr>
                </a:solidFill>
                <a:latin typeface="Segoe UI Light"/>
                <a:cs typeface="Arial" pitchFamily="34" charset="0"/>
              </a:rPr>
              <a:t>PaaS, IaaS and Containers</a:t>
            </a:r>
          </a:p>
        </p:txBody>
      </p:sp>
      <p:sp>
        <p:nvSpPr>
          <p:cNvPr id="58" name="TextBox 57">
            <a:extLst>
              <a:ext uri="{FF2B5EF4-FFF2-40B4-BE49-F238E27FC236}">
                <a16:creationId xmlns:a16="http://schemas.microsoft.com/office/drawing/2014/main" id="{FF5BAE2E-6573-4985-8E70-EAAEFE99381D}"/>
              </a:ext>
            </a:extLst>
          </p:cNvPr>
          <p:cNvSpPr txBox="1"/>
          <p:nvPr/>
        </p:nvSpPr>
        <p:spPr>
          <a:xfrm>
            <a:off x="3445056" y="4833056"/>
            <a:ext cx="1749029" cy="1716637"/>
          </a:xfrm>
          <a:prstGeom prst="rect">
            <a:avLst/>
          </a:prstGeom>
          <a:noFill/>
        </p:spPr>
        <p:txBody>
          <a:bodyPr wrap="square" rtlCol="0">
            <a:spAutoFit/>
          </a:bodyPr>
          <a:lstStyle/>
          <a:p>
            <a:pPr algn="r" defTabSz="932418">
              <a:lnSpc>
                <a:spcPct val="120000"/>
              </a:lnSpc>
              <a:defRPr/>
            </a:pPr>
            <a:r>
              <a:rPr lang="en-US" sz="2000">
                <a:solidFill>
                  <a:schemeClr val="tx1">
                    <a:lumMod val="50000"/>
                  </a:schemeClr>
                </a:solidFill>
                <a:latin typeface="Segoe UI Light"/>
                <a:cs typeface="Arial" pitchFamily="34" charset="0"/>
              </a:rPr>
              <a:t>Monitoring &amp; Operations</a:t>
            </a:r>
          </a:p>
          <a:p>
            <a:pPr algn="r" defTabSz="932418">
              <a:lnSpc>
                <a:spcPct val="120000"/>
              </a:lnSpc>
              <a:defRPr/>
            </a:pPr>
            <a:r>
              <a:rPr lang="en-US" sz="1198">
                <a:solidFill>
                  <a:schemeClr val="tx1">
                    <a:lumMod val="50000"/>
                  </a:schemeClr>
                </a:solidFill>
                <a:latin typeface="Segoe UI Light"/>
                <a:cs typeface="Arial" pitchFamily="34" charset="0"/>
              </a:rPr>
              <a:t>Telemetry</a:t>
            </a:r>
          </a:p>
          <a:p>
            <a:pPr algn="r" defTabSz="932418">
              <a:lnSpc>
                <a:spcPct val="120000"/>
              </a:lnSpc>
              <a:defRPr/>
            </a:pPr>
            <a:r>
              <a:rPr lang="en-US" sz="1198">
                <a:solidFill>
                  <a:schemeClr val="tx1">
                    <a:lumMod val="50000"/>
                  </a:schemeClr>
                </a:solidFill>
                <a:latin typeface="Segoe UI Light"/>
                <a:cs typeface="Arial" pitchFamily="34" charset="0"/>
              </a:rPr>
              <a:t>Diagnostics</a:t>
            </a:r>
          </a:p>
          <a:p>
            <a:pPr algn="r" defTabSz="932418">
              <a:lnSpc>
                <a:spcPct val="120000"/>
              </a:lnSpc>
              <a:defRPr/>
            </a:pPr>
            <a:r>
              <a:rPr lang="en-US" sz="1198">
                <a:solidFill>
                  <a:schemeClr val="tx1">
                    <a:lumMod val="50000"/>
                  </a:schemeClr>
                </a:solidFill>
                <a:latin typeface="Segoe UI Light"/>
                <a:cs typeface="Arial" pitchFamily="34" charset="0"/>
              </a:rPr>
              <a:t>Analysis</a:t>
            </a:r>
          </a:p>
          <a:p>
            <a:pPr algn="r" defTabSz="932418">
              <a:lnSpc>
                <a:spcPct val="120000"/>
              </a:lnSpc>
              <a:defRPr/>
            </a:pPr>
            <a:r>
              <a:rPr lang="en-US" sz="1198">
                <a:solidFill>
                  <a:schemeClr val="tx1">
                    <a:lumMod val="50000"/>
                  </a:schemeClr>
                </a:solidFill>
                <a:latin typeface="Segoe UI Light"/>
                <a:cs typeface="Arial" pitchFamily="34" charset="0"/>
              </a:rPr>
              <a:t>Compliance</a:t>
            </a:r>
          </a:p>
        </p:txBody>
      </p:sp>
      <p:pic>
        <p:nvPicPr>
          <p:cNvPr id="59" name="Picture 58">
            <a:extLst>
              <a:ext uri="{FF2B5EF4-FFF2-40B4-BE49-F238E27FC236}">
                <a16:creationId xmlns:a16="http://schemas.microsoft.com/office/drawing/2014/main" id="{BED9890C-0066-46AF-9D92-EAF8BDC34E08}"/>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6828431" y="3487947"/>
            <a:ext cx="1835169" cy="1837691"/>
          </a:xfrm>
          <a:prstGeom prst="rect">
            <a:avLst/>
          </a:prstGeom>
        </p:spPr>
      </p:pic>
      <p:sp>
        <p:nvSpPr>
          <p:cNvPr id="60" name="TextBox 59">
            <a:extLst>
              <a:ext uri="{FF2B5EF4-FFF2-40B4-BE49-F238E27FC236}">
                <a16:creationId xmlns:a16="http://schemas.microsoft.com/office/drawing/2014/main" id="{F76A9DF3-AE33-44F4-BE33-98843AE33CC2}"/>
              </a:ext>
            </a:extLst>
          </p:cNvPr>
          <p:cNvSpPr txBox="1"/>
          <p:nvPr/>
        </p:nvSpPr>
        <p:spPr>
          <a:xfrm>
            <a:off x="10137320" y="1875281"/>
            <a:ext cx="2167242" cy="1803638"/>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Build &amp; Test</a:t>
            </a:r>
          </a:p>
          <a:p>
            <a:pPr defTabSz="932418">
              <a:lnSpc>
                <a:spcPct val="120000"/>
              </a:lnSpc>
              <a:defRPr/>
            </a:pPr>
            <a:r>
              <a:rPr lang="en-US" sz="1198">
                <a:solidFill>
                  <a:schemeClr val="tx1">
                    <a:lumMod val="75000"/>
                  </a:schemeClr>
                </a:solidFill>
                <a:latin typeface="Segoe UI Light"/>
                <a:cs typeface="Arial" pitchFamily="34" charset="0"/>
              </a:rPr>
              <a:t>Git Source Control</a:t>
            </a:r>
          </a:p>
          <a:p>
            <a:pPr defTabSz="932418">
              <a:lnSpc>
                <a:spcPct val="120000"/>
              </a:lnSpc>
              <a:defRPr/>
            </a:pPr>
            <a:r>
              <a:rPr lang="en-US" sz="1198">
                <a:solidFill>
                  <a:schemeClr val="tx1">
                    <a:lumMod val="75000"/>
                  </a:schemeClr>
                </a:solidFill>
                <a:latin typeface="Segoe UI Light"/>
                <a:cs typeface="Arial" pitchFamily="34" charset="0"/>
              </a:rPr>
              <a:t>Modern Code Workflow</a:t>
            </a:r>
          </a:p>
          <a:p>
            <a:pPr defTabSz="932418">
              <a:lnSpc>
                <a:spcPct val="120000"/>
              </a:lnSpc>
              <a:defRPr/>
            </a:pPr>
            <a:r>
              <a:rPr lang="en-US" sz="1198">
                <a:solidFill>
                  <a:schemeClr val="tx1">
                    <a:lumMod val="75000"/>
                  </a:schemeClr>
                </a:solidFill>
                <a:latin typeface="Segoe UI Light"/>
                <a:cs typeface="Arial" pitchFamily="34" charset="0"/>
              </a:rPr>
              <a:t>Continuous Integration</a:t>
            </a:r>
          </a:p>
          <a:p>
            <a:pPr defTabSz="932418">
              <a:lnSpc>
                <a:spcPct val="120000"/>
              </a:lnSpc>
              <a:defRPr/>
            </a:pPr>
            <a:r>
              <a:rPr lang="en-US" sz="1198">
                <a:solidFill>
                  <a:schemeClr val="tx1">
                    <a:lumMod val="75000"/>
                  </a:schemeClr>
                </a:solidFill>
                <a:latin typeface="Segoe UI Light"/>
                <a:cs typeface="Arial" pitchFamily="34" charset="0"/>
              </a:rPr>
              <a:t>Continuous Testing</a:t>
            </a:r>
          </a:p>
          <a:p>
            <a:pPr defTabSz="932418">
              <a:lnSpc>
                <a:spcPct val="120000"/>
              </a:lnSpc>
              <a:defRPr/>
            </a:pPr>
            <a:r>
              <a:rPr lang="en-US" sz="1198">
                <a:solidFill>
                  <a:schemeClr val="tx1">
                    <a:lumMod val="75000"/>
                  </a:schemeClr>
                </a:solidFill>
                <a:latin typeface="Segoe UI Light"/>
                <a:cs typeface="Arial" pitchFamily="34" charset="0"/>
              </a:rPr>
              <a:t>Package Management</a:t>
            </a:r>
          </a:p>
          <a:p>
            <a:pPr defTabSz="932418">
              <a:lnSpc>
                <a:spcPct val="120000"/>
              </a:lnSpc>
              <a:defRPr/>
            </a:pPr>
            <a:r>
              <a:rPr lang="en-US" sz="1198">
                <a:solidFill>
                  <a:schemeClr val="tx1">
                    <a:lumMod val="75000"/>
                  </a:schemeClr>
                </a:solidFill>
                <a:latin typeface="Segoe UI Light"/>
                <a:cs typeface="Arial" pitchFamily="34" charset="0"/>
              </a:rPr>
              <a:t>Open Source Compliance</a:t>
            </a:r>
          </a:p>
        </p:txBody>
      </p:sp>
    </p:spTree>
    <p:extLst>
      <p:ext uri="{BB962C8B-B14F-4D97-AF65-F5344CB8AC3E}">
        <p14:creationId xmlns:p14="http://schemas.microsoft.com/office/powerpoint/2010/main" val="3634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100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71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7" y="2430462"/>
            <a:ext cx="8229599" cy="1181734"/>
          </a:xfrm>
        </p:spPr>
        <p:txBody>
          <a:bodyPr/>
          <a:lstStyle/>
          <a:p>
            <a:r>
              <a:rPr lang="en-US" dirty="0"/>
              <a:t>Appendix</a:t>
            </a:r>
          </a:p>
        </p:txBody>
      </p:sp>
    </p:spTree>
    <p:extLst>
      <p:ext uri="{BB962C8B-B14F-4D97-AF65-F5344CB8AC3E}">
        <p14:creationId xmlns:p14="http://schemas.microsoft.com/office/powerpoint/2010/main" val="218913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9720" y="525462"/>
            <a:ext cx="12161294" cy="917445"/>
          </a:xfrm>
        </p:spPr>
        <p:txBody>
          <a:bodyPr/>
          <a:lstStyle/>
          <a:p>
            <a:r>
              <a:rPr lang="en-US" sz="4399" dirty="0">
                <a:solidFill>
                  <a:srgbClr val="505050"/>
                </a:solidFill>
              </a:rPr>
              <a:t>Imagine IT as a profit platform, not a cost center</a:t>
            </a:r>
          </a:p>
        </p:txBody>
      </p:sp>
      <p:sp>
        <p:nvSpPr>
          <p:cNvPr id="5" name="TextBox 4"/>
          <p:cNvSpPr txBox="1"/>
          <p:nvPr/>
        </p:nvSpPr>
        <p:spPr>
          <a:xfrm>
            <a:off x="808037" y="2354262"/>
            <a:ext cx="10646717" cy="2696080"/>
          </a:xfrm>
          <a:prstGeom prst="rect">
            <a:avLst/>
          </a:prstGeom>
          <a:noFill/>
        </p:spPr>
        <p:txBody>
          <a:bodyPr wrap="square" lIns="182854" tIns="146283" rIns="182854" bIns="146283" rtlCol="0">
            <a:spAutoFit/>
          </a:bodyPr>
          <a:lstStyle/>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IT would be opening up new lines of business to meet customer demand</a:t>
            </a:r>
          </a:p>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There would be a stronger focus on applications</a:t>
            </a:r>
          </a:p>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IT would drive the business with experimentation to deliver customer value</a:t>
            </a:r>
          </a:p>
        </p:txBody>
      </p:sp>
    </p:spTree>
    <p:extLst>
      <p:ext uri="{BB962C8B-B14F-4D97-AF65-F5344CB8AC3E}">
        <p14:creationId xmlns:p14="http://schemas.microsoft.com/office/powerpoint/2010/main" val="1860407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567539" y="1372542"/>
            <a:ext cx="3947553" cy="394755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5" name="Group 24"/>
          <p:cNvGrpSpPr/>
          <p:nvPr/>
        </p:nvGrpSpPr>
        <p:grpSpPr>
          <a:xfrm>
            <a:off x="4119860" y="1388414"/>
            <a:ext cx="3945965" cy="394755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5" name="Picture 5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1643" y="2311489"/>
                <a:ext cx="1456194" cy="2100173"/>
              </a:xfrm>
              <a:prstGeom prst="rect">
                <a:avLst/>
              </a:prstGeom>
            </p:spPr>
          </p:pic>
        </p:grpSp>
      </p:grpSp>
      <p:grpSp>
        <p:nvGrpSpPr>
          <p:cNvPr id="27" name="Group 26"/>
          <p:cNvGrpSpPr/>
          <p:nvPr/>
        </p:nvGrpSpPr>
        <p:grpSpPr>
          <a:xfrm>
            <a:off x="7783290" y="1372542"/>
            <a:ext cx="3945965" cy="394755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grpSp>
        <p:nvGrpSpPr>
          <p:cNvPr id="8" name="Group 7"/>
          <p:cNvGrpSpPr/>
          <p:nvPr/>
        </p:nvGrpSpPr>
        <p:grpSpPr>
          <a:xfrm>
            <a:off x="1408794" y="1449528"/>
            <a:ext cx="2258692" cy="3019785"/>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3" name="Picture 5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sp>
        <p:nvSpPr>
          <p:cNvPr id="29" name="Freeform 3168"/>
          <p:cNvSpPr>
            <a:spLocks noEditPoints="1"/>
          </p:cNvSpPr>
          <p:nvPr/>
        </p:nvSpPr>
        <p:spPr bwMode="auto">
          <a:xfrm>
            <a:off x="210404" y="3113782"/>
            <a:ext cx="11968052" cy="828558"/>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66" name="Freeform 3429"/>
          <p:cNvSpPr>
            <a:spLocks/>
          </p:cNvSpPr>
          <p:nvPr/>
        </p:nvSpPr>
        <p:spPr bwMode="auto">
          <a:xfrm>
            <a:off x="1411970" y="3267748"/>
            <a:ext cx="2226947" cy="119521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27" tIns="45714" rIns="91427" bIns="0" numCol="1" anchor="ctr" anchorCtr="0" compatLnSpc="1">
            <a:prstTxWarp prst="textNoShape">
              <a:avLst/>
            </a:prstTxWarp>
          </a:bodyPr>
          <a:lstStyle/>
          <a:p>
            <a:pPr algn="ctr" defTabSz="1088034">
              <a:lnSpc>
                <a:spcPct val="130000"/>
              </a:lnSpc>
              <a:defRPr/>
            </a:pPr>
            <a:r>
              <a:rPr lang="en-US" sz="2000" kern="0" dirty="0">
                <a:solidFill>
                  <a:srgbClr val="FFFFFF"/>
                </a:solidFill>
                <a:latin typeface="Segoe UI Light"/>
              </a:rPr>
              <a:t>Developers</a:t>
            </a:r>
          </a:p>
        </p:txBody>
      </p:sp>
      <p:grpSp>
        <p:nvGrpSpPr>
          <p:cNvPr id="67" name="Group 66"/>
          <p:cNvGrpSpPr/>
          <p:nvPr/>
        </p:nvGrpSpPr>
        <p:grpSpPr>
          <a:xfrm>
            <a:off x="504049" y="4367729"/>
            <a:ext cx="2723576" cy="1751497"/>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2" name="Rectangle 3544"/>
                <p:cNvSpPr>
                  <a:spLocks noChangeArrowheads="1"/>
                </p:cNvSpPr>
                <p:nvPr/>
              </p:nvSpPr>
              <p:spPr bwMode="auto">
                <a:xfrm>
                  <a:off x="1958975" y="6306789"/>
                  <a:ext cx="1128675" cy="13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Agile methodologies</a:t>
                  </a:r>
                  <a:endParaRPr lang="en-US" altLang="en-US" sz="1801" kern="0" dirty="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5" name="Rectangle 3543"/>
                <p:cNvSpPr>
                  <a:spLocks noChangeArrowheads="1"/>
                </p:cNvSpPr>
                <p:nvPr/>
              </p:nvSpPr>
              <p:spPr bwMode="auto">
                <a:xfrm>
                  <a:off x="971528" y="6291400"/>
                  <a:ext cx="825665"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have adopted</a:t>
                  </a:r>
                  <a:endParaRPr lang="en-US" altLang="en-US" sz="1801" kern="0" dirty="0">
                    <a:solidFill>
                      <a:srgbClr val="505050"/>
                    </a:solidFill>
                    <a:latin typeface="Segoe UI" panose="020B0502040204020203" pitchFamily="34" charset="0"/>
                  </a:endParaRPr>
                </a:p>
              </p:txBody>
            </p:sp>
          </p:grpSp>
        </p:grpSp>
        <p:grpSp>
          <p:nvGrpSpPr>
            <p:cNvPr id="19" name="Group 18"/>
            <p:cNvGrpSpPr/>
            <p:nvPr/>
          </p:nvGrpSpPr>
          <p:grpSpPr>
            <a:xfrm>
              <a:off x="503237" y="4792662"/>
              <a:ext cx="1123828" cy="608745"/>
              <a:chOff x="198437" y="4411662"/>
              <a:chExt cx="1123828"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Rectangle 3458"/>
                <p:cNvSpPr>
                  <a:spLocks noChangeArrowheads="1"/>
                </p:cNvSpPr>
                <p:nvPr/>
              </p:nvSpPr>
              <p:spPr bwMode="auto">
                <a:xfrm>
                  <a:off x="7876087" y="573731"/>
                  <a:ext cx="415237" cy="3693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70" y="4646785"/>
                <a:ext cx="44409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of teams</a:t>
                </a:r>
                <a:endParaRPr lang="en-US" altLang="en-US" sz="1801" kern="0" dirty="0">
                  <a:solidFill>
                    <a:srgbClr val="505050"/>
                  </a:solidFill>
                  <a:latin typeface="Segoe UI" panose="020B0502040204020203" pitchFamily="34" charset="0"/>
                </a:endParaRPr>
              </a:p>
            </p:txBody>
          </p:sp>
        </p:grpSp>
      </p:grpSp>
      <p:sp>
        <p:nvSpPr>
          <p:cNvPr id="192" name="Freeform 3431"/>
          <p:cNvSpPr>
            <a:spLocks/>
          </p:cNvSpPr>
          <p:nvPr/>
        </p:nvSpPr>
        <p:spPr bwMode="auto">
          <a:xfrm>
            <a:off x="8627722" y="3229655"/>
            <a:ext cx="2188852" cy="1233311"/>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27" tIns="107985"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Business</a:t>
            </a:r>
          </a:p>
          <a:p>
            <a:pPr algn="ctr" defTabSz="1088034">
              <a:defRPr/>
            </a:pPr>
            <a:endParaRPr lang="en-US" sz="1599" kern="0" dirty="0">
              <a:solidFill>
                <a:srgbClr val="FFFFFF"/>
              </a:solidFill>
              <a:latin typeface="Segoe UI"/>
            </a:endParaRPr>
          </a:p>
        </p:txBody>
      </p:sp>
      <p:sp>
        <p:nvSpPr>
          <p:cNvPr id="191" name="Freeform 3430"/>
          <p:cNvSpPr>
            <a:spLocks/>
          </p:cNvSpPr>
          <p:nvPr/>
        </p:nvSpPr>
        <p:spPr bwMode="auto">
          <a:xfrm>
            <a:off x="5172223" y="3166724"/>
            <a:ext cx="2107901" cy="1308938"/>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27" tIns="45714"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IT Ops</a:t>
            </a:r>
          </a:p>
          <a:p>
            <a:pPr algn="ctr" defTabSz="1088034">
              <a:defRPr/>
            </a:pPr>
            <a:endParaRPr lang="en-US" sz="1599" kern="0" dirty="0">
              <a:solidFill>
                <a:srgbClr val="FFFFFF"/>
              </a:solidFill>
              <a:latin typeface="Segoe UI Light"/>
            </a:endParaRPr>
          </a:p>
        </p:txBody>
      </p:sp>
      <p:grpSp>
        <p:nvGrpSpPr>
          <p:cNvPr id="24" name="Group 23"/>
          <p:cNvGrpSpPr/>
          <p:nvPr/>
        </p:nvGrpSpPr>
        <p:grpSpPr>
          <a:xfrm>
            <a:off x="8150206" y="5441848"/>
            <a:ext cx="1507913" cy="668243"/>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31" name="Rectangle 3620"/>
            <p:cNvSpPr>
              <a:spLocks noChangeArrowheads="1"/>
            </p:cNvSpPr>
            <p:nvPr/>
          </p:nvSpPr>
          <p:spPr bwMode="auto">
            <a:xfrm>
              <a:off x="8223250" y="5535633"/>
              <a:ext cx="1059218" cy="554076"/>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The average hourly cost of infrastructure failure is </a:t>
              </a:r>
              <a:r>
                <a:rPr lang="en-US" altLang="en-US" sz="900" b="1" kern="0" dirty="0">
                  <a:solidFill>
                    <a:srgbClr val="FFFFFF"/>
                  </a:solidFill>
                  <a:latin typeface="Segoe UI" panose="020B0502040204020203" pitchFamily="34" charset="0"/>
                </a:rPr>
                <a:t>$100,000</a:t>
              </a:r>
              <a:r>
                <a:rPr lang="en-US" altLang="en-US" sz="900" kern="0" dirty="0">
                  <a:solidFill>
                    <a:srgbClr val="FFFFFF"/>
                  </a:solidFill>
                  <a:latin typeface="Segoe UI" panose="020B0502040204020203" pitchFamily="34" charset="0"/>
                </a:rPr>
                <a:t> per hour</a:t>
              </a:r>
              <a:endParaRPr lang="en-US" altLang="en-US" sz="1801" kern="0" dirty="0">
                <a:solidFill>
                  <a:srgbClr val="FFFFFF"/>
                </a:solidFill>
                <a:latin typeface="Segoe UI" panose="020B0502040204020203" pitchFamily="34" charset="0"/>
              </a:endParaRPr>
            </a:p>
          </p:txBody>
        </p:sp>
      </p:grpSp>
      <p:grpSp>
        <p:nvGrpSpPr>
          <p:cNvPr id="30" name="Group 29"/>
          <p:cNvGrpSpPr/>
          <p:nvPr/>
        </p:nvGrpSpPr>
        <p:grpSpPr>
          <a:xfrm>
            <a:off x="9731163" y="4792662"/>
            <a:ext cx="2278274" cy="1317438"/>
            <a:chOff x="9552012" y="4922838"/>
            <a:chExt cx="2278596" cy="1317624"/>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nvGrpSpPr>
            <p:cNvPr id="61" name="Group 60"/>
            <p:cNvGrpSpPr/>
            <p:nvPr/>
          </p:nvGrpSpPr>
          <p:grpSpPr>
            <a:xfrm>
              <a:off x="10181195" y="5540053"/>
              <a:ext cx="1649413" cy="668338"/>
              <a:chOff x="10257395" y="5540053"/>
              <a:chExt cx="1649413" cy="668338"/>
            </a:xfrm>
          </p:grpSpPr>
          <p:sp>
            <p:nvSpPr>
              <p:cNvPr id="586" name="Freeform 3614"/>
              <p:cNvSpPr>
                <a:spLocks/>
              </p:cNvSpPr>
              <p:nvPr/>
            </p:nvSpPr>
            <p:spPr bwMode="auto">
              <a:xfrm flipH="1">
                <a:off x="10257395" y="5540053"/>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587" name="Rectangle 3620"/>
              <p:cNvSpPr>
                <a:spLocks noChangeArrowheads="1"/>
              </p:cNvSpPr>
              <p:nvPr/>
            </p:nvSpPr>
            <p:spPr bwMode="auto">
              <a:xfrm>
                <a:off x="10687608" y="5597226"/>
                <a:ext cx="1059216"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spc="-10" dirty="0">
                    <a:solidFill>
                      <a:srgbClr val="FFFFFF"/>
                    </a:solidFill>
                    <a:latin typeface="Segoe UI" panose="020B0502040204020203" pitchFamily="34" charset="0"/>
                  </a:rPr>
                  <a:t>It takes on average </a:t>
                </a:r>
                <a:r>
                  <a:rPr lang="en-US" altLang="en-US" sz="900" b="1" kern="0" spc="50" dirty="0">
                    <a:solidFill>
                      <a:srgbClr val="FFFFFF"/>
                    </a:solidFill>
                    <a:latin typeface="Segoe UI" panose="020B0502040204020203" pitchFamily="34" charset="0"/>
                  </a:rPr>
                  <a:t>200 minutes</a:t>
                </a:r>
                <a:r>
                  <a:rPr lang="en-US" altLang="en-US" sz="900" kern="0" spc="-10" dirty="0">
                    <a:solidFill>
                      <a:srgbClr val="FFFFFF"/>
                    </a:solidFill>
                    <a:latin typeface="Segoe UI" panose="020B0502040204020203" pitchFamily="34" charset="0"/>
                  </a:rPr>
                  <a:t> to diagnose and repair a production issue</a:t>
                </a:r>
              </a:p>
            </p:txBody>
          </p:sp>
        </p:grpSp>
      </p:grpSp>
      <p:grpSp>
        <p:nvGrpSpPr>
          <p:cNvPr id="690" name="Group 689"/>
          <p:cNvGrpSpPr/>
          <p:nvPr/>
        </p:nvGrpSpPr>
        <p:grpSpPr>
          <a:xfrm>
            <a:off x="4421129" y="1363662"/>
            <a:ext cx="438365" cy="369332"/>
            <a:chOff x="7903878" y="601662"/>
            <a:chExt cx="438427" cy="369384"/>
          </a:xfrm>
        </p:grpSpPr>
        <p:sp>
          <p:nvSpPr>
            <p:cNvPr id="691" name="Rectangle 3458"/>
            <p:cNvSpPr>
              <a:spLocks noChangeArrowheads="1"/>
            </p:cNvSpPr>
            <p:nvPr/>
          </p:nvSpPr>
          <p:spPr bwMode="auto">
            <a:xfrm>
              <a:off x="7903878" y="601662"/>
              <a:ext cx="109019"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1</a:t>
              </a:r>
              <a:endParaRPr lang="en-US" altLang="en-US" sz="2400" kern="0" dirty="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sp>
        <p:nvSpPr>
          <p:cNvPr id="3" name="Title 2"/>
          <p:cNvSpPr>
            <a:spLocks noGrp="1"/>
          </p:cNvSpPr>
          <p:nvPr>
            <p:ph type="title"/>
          </p:nvPr>
        </p:nvSpPr>
        <p:spPr/>
        <p:txBody>
          <a:bodyPr/>
          <a:lstStyle/>
          <a:p>
            <a:r>
              <a:rPr lang="en-US" sz="4800" dirty="0">
                <a:solidFill>
                  <a:srgbClr val="505050"/>
                </a:solidFill>
              </a:rPr>
              <a:t>The consequences of inefficiency</a:t>
            </a:r>
          </a:p>
        </p:txBody>
      </p:sp>
      <p:sp>
        <p:nvSpPr>
          <p:cNvPr id="128" name="Freeform 3342"/>
          <p:cNvSpPr>
            <a:spLocks/>
          </p:cNvSpPr>
          <p:nvPr/>
        </p:nvSpPr>
        <p:spPr bwMode="auto">
          <a:xfrm>
            <a:off x="5737294" y="2364588"/>
            <a:ext cx="3174"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0" name="Group 49"/>
          <p:cNvGrpSpPr/>
          <p:nvPr/>
        </p:nvGrpSpPr>
        <p:grpSpPr>
          <a:xfrm>
            <a:off x="4426569" y="4901051"/>
            <a:ext cx="3600985" cy="1250772"/>
            <a:chOff x="4426312" y="5326062"/>
            <a:chExt cx="3601495" cy="1250950"/>
          </a:xfrm>
        </p:grpSpPr>
        <p:sp>
          <p:nvSpPr>
            <p:cNvPr id="434" name="Rectangle 3725"/>
            <p:cNvSpPr>
              <a:spLocks noChangeArrowheads="1"/>
            </p:cNvSpPr>
            <p:nvPr/>
          </p:nvSpPr>
          <p:spPr bwMode="auto">
            <a:xfrm>
              <a:off x="4426312" y="6143794"/>
              <a:ext cx="11879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Responding to</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ongoing needs for</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efficiency and growth</a:t>
              </a:r>
              <a:endParaRPr lang="en-US" altLang="en-US" sz="1801" b="1" kern="0" dirty="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6" y="6282294"/>
              <a:ext cx="1276171"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Always keeping all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systems </a:t>
              </a:r>
              <a:r>
                <a:rPr lang="en-US" altLang="en-US" sz="900" b="1" kern="0" dirty="0">
                  <a:solidFill>
                    <a:srgbClr val="002050"/>
                  </a:solidFill>
                  <a:latin typeface="Segoe UI" panose="020B0502040204020203" pitchFamily="34" charset="0"/>
                </a:rPr>
                <a:t>safe and secure</a:t>
              </a:r>
              <a:endParaRPr lang="en-US" altLang="en-US" sz="1801" b="1" kern="0" dirty="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1" name="Rectangle 3776"/>
              <p:cNvSpPr>
                <a:spLocks noChangeArrowheads="1"/>
              </p:cNvSpPr>
              <p:nvPr/>
            </p:nvSpPr>
            <p:spPr bwMode="auto">
              <a:xfrm>
                <a:off x="5906686" y="6320450"/>
                <a:ext cx="618847"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dual goals</a:t>
                </a:r>
                <a:endParaRPr lang="en-US" altLang="en-US" sz="1801" kern="0" dirty="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5426" y="2700382"/>
            <a:ext cx="1988726" cy="1057833"/>
          </a:xfrm>
          <a:prstGeom prst="rect">
            <a:avLst/>
          </a:prstGeom>
        </p:spPr>
      </p:pic>
      <p:pic>
        <p:nvPicPr>
          <p:cNvPr id="687" name="Picture 6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51276" y="2690224"/>
            <a:ext cx="1576261" cy="855048"/>
          </a:xfrm>
          <a:prstGeom prst="rect">
            <a:avLst/>
          </a:prstGeom>
        </p:spPr>
      </p:pic>
    </p:spTree>
    <p:extLst>
      <p:ext uri="{BB962C8B-B14F-4D97-AF65-F5344CB8AC3E}">
        <p14:creationId xmlns:p14="http://schemas.microsoft.com/office/powerpoint/2010/main" val="319691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567539" y="1797292"/>
            <a:ext cx="3947553" cy="394755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5" name="Group 24"/>
          <p:cNvGrpSpPr/>
          <p:nvPr/>
        </p:nvGrpSpPr>
        <p:grpSpPr>
          <a:xfrm>
            <a:off x="4119860" y="1813164"/>
            <a:ext cx="3945965" cy="394755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5" name="Picture 5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1643" y="2311489"/>
                <a:ext cx="1456194" cy="2100173"/>
              </a:xfrm>
              <a:prstGeom prst="rect">
                <a:avLst/>
              </a:prstGeom>
            </p:spPr>
          </p:pic>
        </p:grpSp>
      </p:grpSp>
      <p:grpSp>
        <p:nvGrpSpPr>
          <p:cNvPr id="27" name="Group 26"/>
          <p:cNvGrpSpPr/>
          <p:nvPr/>
        </p:nvGrpSpPr>
        <p:grpSpPr>
          <a:xfrm>
            <a:off x="7783290" y="1797292"/>
            <a:ext cx="3945965" cy="394755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grpSp>
        <p:nvGrpSpPr>
          <p:cNvPr id="68" name="Group 67"/>
          <p:cNvGrpSpPr/>
          <p:nvPr/>
        </p:nvGrpSpPr>
        <p:grpSpPr>
          <a:xfrm>
            <a:off x="1645176" y="1130637"/>
            <a:ext cx="2485797" cy="1604735"/>
            <a:chOff x="1644526" y="1130300"/>
            <a:chExt cx="2486150" cy="1604962"/>
          </a:xfrm>
        </p:grpSpPr>
        <p:sp>
          <p:nvSpPr>
            <p:cNvPr id="207"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65" name="Group 64"/>
            <p:cNvGrpSpPr/>
            <p:nvPr/>
          </p:nvGrpSpPr>
          <p:grpSpPr>
            <a:xfrm>
              <a:off x="1644526" y="1130300"/>
              <a:ext cx="2486150" cy="1604962"/>
              <a:chOff x="1644526" y="1130300"/>
              <a:chExt cx="2486150" cy="1604962"/>
            </a:xfrm>
          </p:grpSpPr>
          <p:sp>
            <p:nvSpPr>
              <p:cNvPr id="208"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09" name="Rectangle 3471"/>
              <p:cNvSpPr>
                <a:spLocks noChangeArrowheads="1"/>
              </p:cNvSpPr>
              <p:nvPr/>
            </p:nvSpPr>
            <p:spPr bwMode="auto">
              <a:xfrm>
                <a:off x="1644526" y="1439863"/>
                <a:ext cx="763137"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Outperforming</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teams are</a:t>
                </a:r>
                <a:endParaRPr lang="en-US" altLang="en-US" sz="1801" kern="0" dirty="0">
                  <a:solidFill>
                    <a:srgbClr val="505050"/>
                  </a:solidFill>
                  <a:latin typeface="Segoe UI" panose="020B0502040204020203" pitchFamily="34" charset="0"/>
                </a:endParaRPr>
              </a:p>
            </p:txBody>
          </p:sp>
          <p:sp>
            <p:nvSpPr>
              <p:cNvPr id="213"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4"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5"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6"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7"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0"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5" name="Rectangle 3197"/>
              <p:cNvSpPr>
                <a:spLocks noChangeArrowheads="1"/>
              </p:cNvSpPr>
              <p:nvPr/>
            </p:nvSpPr>
            <p:spPr bwMode="auto">
              <a:xfrm rot="20020218">
                <a:off x="3102382" y="1332505"/>
                <a:ext cx="612434"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collaborate</a:t>
                </a:r>
                <a:endParaRPr lang="en-US" altLang="en-US" sz="1801" kern="0" dirty="0">
                  <a:solidFill>
                    <a:srgbClr val="505050"/>
                  </a:solidFill>
                  <a:latin typeface="Segoe UI" panose="020B0502040204020203" pitchFamily="34" charset="0"/>
                </a:endParaRPr>
              </a:p>
            </p:txBody>
          </p:sp>
          <p:sp>
            <p:nvSpPr>
              <p:cNvPr id="486" name="Rectangle 3197"/>
              <p:cNvSpPr>
                <a:spLocks noChangeArrowheads="1"/>
              </p:cNvSpPr>
              <p:nvPr/>
            </p:nvSpPr>
            <p:spPr bwMode="auto">
              <a:xfrm rot="21304823">
                <a:off x="3203589" y="1659732"/>
                <a:ext cx="60762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extensively</a:t>
                </a:r>
                <a:endParaRPr lang="en-US" altLang="en-US" sz="1801" kern="0" dirty="0">
                  <a:solidFill>
                    <a:srgbClr val="505050"/>
                  </a:solidFill>
                  <a:latin typeface="Segoe UI" panose="020B0502040204020203" pitchFamily="34" charset="0"/>
                </a:endParaRPr>
              </a:p>
            </p:txBody>
          </p:sp>
          <p:sp>
            <p:nvSpPr>
              <p:cNvPr id="487" name="Rectangle 3197"/>
              <p:cNvSpPr>
                <a:spLocks noChangeArrowheads="1"/>
              </p:cNvSpPr>
              <p:nvPr/>
            </p:nvSpPr>
            <p:spPr bwMode="auto">
              <a:xfrm rot="768786">
                <a:off x="3174517" y="1968658"/>
                <a:ext cx="524256"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with their</a:t>
                </a:r>
                <a:endParaRPr lang="en-US" altLang="en-US" sz="1801" kern="0" dirty="0">
                  <a:solidFill>
                    <a:srgbClr val="505050"/>
                  </a:solidFill>
                  <a:latin typeface="Segoe UI" panose="020B0502040204020203" pitchFamily="34" charset="0"/>
                </a:endParaRPr>
              </a:p>
            </p:txBody>
          </p:sp>
          <p:sp>
            <p:nvSpPr>
              <p:cNvPr id="488" name="Rectangle 3197"/>
              <p:cNvSpPr>
                <a:spLocks noChangeArrowheads="1"/>
              </p:cNvSpPr>
              <p:nvPr/>
            </p:nvSpPr>
            <p:spPr bwMode="auto">
              <a:xfrm rot="1988426">
                <a:off x="3023664" y="2305432"/>
                <a:ext cx="699008"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counterparts</a:t>
                </a:r>
                <a:endParaRPr lang="en-US" altLang="en-US" sz="1801" kern="0" dirty="0">
                  <a:solidFill>
                    <a:srgbClr val="505050"/>
                  </a:solidFill>
                  <a:latin typeface="Segoe UI" panose="020B0502040204020203" pitchFamily="34" charset="0"/>
                </a:endParaRPr>
              </a:p>
            </p:txBody>
          </p:sp>
          <p:sp>
            <p:nvSpPr>
              <p:cNvPr id="210" name="Rectangle 3515"/>
              <p:cNvSpPr>
                <a:spLocks noChangeArrowheads="1"/>
              </p:cNvSpPr>
              <p:nvPr/>
            </p:nvSpPr>
            <p:spPr bwMode="auto">
              <a:xfrm>
                <a:off x="2459038" y="1521363"/>
                <a:ext cx="240484" cy="277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002050"/>
                    </a:solidFill>
                    <a:latin typeface="Segoe UI Light" panose="020B0502040204020203" pitchFamily="34" charset="0"/>
                  </a:rPr>
                  <a:t>54</a:t>
                </a:r>
                <a:endParaRPr lang="en-US" altLang="en-US" sz="1801" kern="0" dirty="0">
                  <a:solidFill>
                    <a:srgbClr val="505050"/>
                  </a:solidFill>
                  <a:latin typeface="Segoe UI" panose="020B0502040204020203" pitchFamily="34" charset="0"/>
                </a:endParaRPr>
              </a:p>
            </p:txBody>
          </p:sp>
          <p:sp>
            <p:nvSpPr>
              <p:cNvPr id="211" name="Rectangle 3516"/>
              <p:cNvSpPr>
                <a:spLocks noChangeArrowheads="1"/>
              </p:cNvSpPr>
              <p:nvPr/>
            </p:nvSpPr>
            <p:spPr bwMode="auto">
              <a:xfrm>
                <a:off x="2709863" y="1539875"/>
                <a:ext cx="150703" cy="23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00" kern="0" dirty="0">
                    <a:solidFill>
                      <a:srgbClr val="002050"/>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212" name="Rectangle 3517"/>
              <p:cNvSpPr>
                <a:spLocks noChangeArrowheads="1"/>
              </p:cNvSpPr>
              <p:nvPr/>
            </p:nvSpPr>
            <p:spPr bwMode="auto">
              <a:xfrm>
                <a:off x="2459038" y="1752600"/>
                <a:ext cx="392400"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more</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likely to </a:t>
                </a:r>
                <a:endParaRPr lang="en-US" altLang="en-US" sz="1801" kern="0" dirty="0">
                  <a:solidFill>
                    <a:srgbClr val="505050"/>
                  </a:solidFill>
                  <a:latin typeface="Segoe UI" panose="020B0502040204020203" pitchFamily="34" charset="0"/>
                </a:endParaRPr>
              </a:p>
            </p:txBody>
          </p:sp>
        </p:grpSp>
      </p:grpSp>
      <p:grpSp>
        <p:nvGrpSpPr>
          <p:cNvPr id="8" name="Group 7"/>
          <p:cNvGrpSpPr/>
          <p:nvPr/>
        </p:nvGrpSpPr>
        <p:grpSpPr>
          <a:xfrm>
            <a:off x="1408794" y="1874278"/>
            <a:ext cx="2258692" cy="3019785"/>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3" name="Picture 5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pic>
        <p:nvPicPr>
          <p:cNvPr id="581" name="Picture 58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0697" y="2435692"/>
            <a:ext cx="1114262" cy="604435"/>
          </a:xfrm>
          <a:prstGeom prst="rect">
            <a:avLst/>
          </a:prstGeom>
        </p:spPr>
      </p:pic>
      <p:sp>
        <p:nvSpPr>
          <p:cNvPr id="29" name="Freeform 3168"/>
          <p:cNvSpPr>
            <a:spLocks noEditPoints="1"/>
          </p:cNvSpPr>
          <p:nvPr/>
        </p:nvSpPr>
        <p:spPr bwMode="auto">
          <a:xfrm>
            <a:off x="210404" y="3538532"/>
            <a:ext cx="11968052" cy="828558"/>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66" name="Freeform 3429"/>
          <p:cNvSpPr>
            <a:spLocks/>
          </p:cNvSpPr>
          <p:nvPr/>
        </p:nvSpPr>
        <p:spPr bwMode="auto">
          <a:xfrm>
            <a:off x="1411970" y="3692498"/>
            <a:ext cx="2226947" cy="119521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27" tIns="45714" rIns="91427" bIns="0" numCol="1" anchor="ctr" anchorCtr="0" compatLnSpc="1">
            <a:prstTxWarp prst="textNoShape">
              <a:avLst/>
            </a:prstTxWarp>
          </a:bodyPr>
          <a:lstStyle/>
          <a:p>
            <a:pPr algn="ctr" defTabSz="1088034">
              <a:lnSpc>
                <a:spcPct val="130000"/>
              </a:lnSpc>
              <a:defRPr/>
            </a:pPr>
            <a:r>
              <a:rPr lang="en-US" sz="2000" kern="0" dirty="0">
                <a:solidFill>
                  <a:srgbClr val="FFFFFF"/>
                </a:solidFill>
                <a:latin typeface="Segoe UI Light"/>
              </a:rPr>
              <a:t>Developers</a:t>
            </a:r>
          </a:p>
        </p:txBody>
      </p:sp>
      <p:grpSp>
        <p:nvGrpSpPr>
          <p:cNvPr id="62" name="Group 61"/>
          <p:cNvGrpSpPr/>
          <p:nvPr/>
        </p:nvGrpSpPr>
        <p:grpSpPr>
          <a:xfrm>
            <a:off x="123102" y="1930623"/>
            <a:ext cx="2167414" cy="1871175"/>
            <a:chOff x="122237" y="1930399"/>
            <a:chExt cx="2167722" cy="1871440"/>
          </a:xfrm>
        </p:grpSpPr>
        <p:sp>
          <p:nvSpPr>
            <p:cNvPr id="580" name="Rectangle 3449"/>
            <p:cNvSpPr>
              <a:spLocks noChangeArrowheads="1"/>
            </p:cNvSpPr>
            <p:nvPr/>
          </p:nvSpPr>
          <p:spPr bwMode="auto">
            <a:xfrm>
              <a:off x="122237" y="2647899"/>
              <a:ext cx="1213643" cy="115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40">
                <a:defRPr/>
              </a:pPr>
              <a:r>
                <a:rPr lang="en-US" altLang="en-US" sz="1599" kern="0" dirty="0">
                  <a:solidFill>
                    <a:srgbClr val="002050"/>
                  </a:solidFill>
                  <a:latin typeface="Segoe UI Light"/>
                </a:rPr>
                <a:t>26.7%</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No executive support</a:t>
              </a:r>
            </a:p>
            <a:p>
              <a:pPr algn="ctr" defTabSz="914340">
                <a:defRPr/>
              </a:pPr>
              <a:r>
                <a:rPr lang="en-US" altLang="en-US" sz="1599" kern="0" dirty="0">
                  <a:solidFill>
                    <a:srgbClr val="002050"/>
                  </a:solidFill>
                  <a:latin typeface="Segoe UI Light"/>
                </a:rPr>
                <a:t>56.7%</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Cultural inhibitors</a:t>
              </a:r>
            </a:p>
            <a:p>
              <a:pPr algn="ctr" defTabSz="914340">
                <a:defRPr/>
              </a:pPr>
              <a:r>
                <a:rPr lang="en-US" altLang="en-US" sz="1599" kern="0" dirty="0">
                  <a:solidFill>
                    <a:srgbClr val="002050"/>
                  </a:solidFill>
                  <a:latin typeface="Segoe UI Light"/>
                </a:rPr>
                <a:t>43.3%</a:t>
              </a:r>
              <a:br>
                <a:rPr lang="en-US" altLang="en-US" sz="900" kern="0" dirty="0">
                  <a:solidFill>
                    <a:srgbClr val="002050"/>
                  </a:solidFill>
                  <a:latin typeface="Segoe UI" panose="020B0502040204020203" pitchFamily="34" charset="0"/>
                </a:rPr>
              </a:br>
              <a:r>
                <a:rPr lang="en-US" altLang="en-US" sz="900" kern="0" spc="-39" dirty="0">
                  <a:solidFill>
                    <a:srgbClr val="002050"/>
                  </a:solidFill>
                  <a:latin typeface="Segoe UI" panose="020B0502040204020203" pitchFamily="34" charset="0"/>
                </a:rPr>
                <a:t>Fragmented processes</a:t>
              </a:r>
            </a:p>
          </p:txBody>
        </p:sp>
        <p:grpSp>
          <p:nvGrpSpPr>
            <p:cNvPr id="584" name="Group 583"/>
            <p:cNvGrpSpPr/>
            <p:nvPr/>
          </p:nvGrpSpPr>
          <p:grpSpPr>
            <a:xfrm>
              <a:off x="655637" y="1930399"/>
              <a:ext cx="1634322" cy="652463"/>
              <a:chOff x="780044" y="2006599"/>
              <a:chExt cx="1634322" cy="652463"/>
            </a:xfrm>
          </p:grpSpPr>
          <p:sp>
            <p:nvSpPr>
              <p:cNvPr id="33"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 name="Rectangle 3184"/>
              <p:cNvSpPr>
                <a:spLocks noChangeArrowheads="1"/>
              </p:cNvSpPr>
              <p:nvPr/>
            </p:nvSpPr>
            <p:spPr bwMode="auto">
              <a:xfrm>
                <a:off x="1084844" y="2412507"/>
                <a:ext cx="1186711"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kern="0" spc="-30" dirty="0">
                    <a:solidFill>
                      <a:srgbClr val="FFFFFF"/>
                    </a:solidFill>
                    <a:latin typeface="Segoe UI" panose="020B0502040204020203" pitchFamily="34" charset="0"/>
                  </a:rPr>
                  <a:t>Collaboration blockers</a:t>
                </a:r>
                <a:endParaRPr lang="en-US" altLang="en-US" sz="1000" kern="0" spc="-30" dirty="0">
                  <a:solidFill>
                    <a:srgbClr val="505050"/>
                  </a:solidFill>
                  <a:latin typeface="Segoe UI" panose="020B0502040204020203" pitchFamily="34" charset="0"/>
                </a:endParaRPr>
              </a:p>
            </p:txBody>
          </p:sp>
        </p:grpSp>
      </p:grpSp>
      <p:grpSp>
        <p:nvGrpSpPr>
          <p:cNvPr id="57" name="Group 56"/>
          <p:cNvGrpSpPr/>
          <p:nvPr/>
        </p:nvGrpSpPr>
        <p:grpSpPr>
          <a:xfrm>
            <a:off x="2865914" y="5208218"/>
            <a:ext cx="2312659" cy="803355"/>
            <a:chOff x="2940049" y="5173662"/>
            <a:chExt cx="2312987" cy="803469"/>
          </a:xfrm>
        </p:grpSpPr>
        <p:sp>
          <p:nvSpPr>
            <p:cNvPr id="405" name="Rectangle 3696"/>
            <p:cNvSpPr>
              <a:spLocks noChangeArrowheads="1"/>
            </p:cNvSpPr>
            <p:nvPr/>
          </p:nvSpPr>
          <p:spPr bwMode="auto">
            <a:xfrm>
              <a:off x="2940049" y="5478462"/>
              <a:ext cx="2312987"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b="1" kern="0" dirty="0">
                  <a:solidFill>
                    <a:srgbClr val="002050"/>
                  </a:solidFill>
                  <a:latin typeface="Segoe UI" panose="020B0502040204020203" pitchFamily="34" charset="0"/>
                </a:rPr>
                <a:t>DevOps</a:t>
              </a:r>
              <a:r>
                <a:rPr lang="en-US" altLang="en-US" sz="900" kern="0" dirty="0">
                  <a:solidFill>
                    <a:srgbClr val="002050"/>
                  </a:solidFill>
                  <a:latin typeface="Segoe UI" panose="020B0502040204020203" pitchFamily="34" charset="0"/>
                </a:rPr>
                <a:t> was being initiated by</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more development teams than IT Ops</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teams by about a </a:t>
              </a:r>
              <a:r>
                <a:rPr lang="en-US" altLang="en-US" sz="900" b="1" kern="0" dirty="0">
                  <a:solidFill>
                    <a:srgbClr val="002050"/>
                  </a:solidFill>
                  <a:latin typeface="Segoe UI" panose="020B0502040204020203" pitchFamily="34" charset="0"/>
                </a:rPr>
                <a:t>40%</a:t>
              </a:r>
              <a:r>
                <a:rPr lang="en-US" altLang="en-US" sz="900" kern="0" dirty="0">
                  <a:solidFill>
                    <a:srgbClr val="002050"/>
                  </a:solidFill>
                  <a:latin typeface="Segoe UI" panose="020B0502040204020203" pitchFamily="34" charset="0"/>
                </a:rPr>
                <a:t> to </a:t>
              </a:r>
              <a:r>
                <a:rPr lang="en-US" altLang="en-US" sz="900" b="1" kern="0" dirty="0">
                  <a:solidFill>
                    <a:srgbClr val="002050"/>
                  </a:solidFill>
                  <a:latin typeface="Segoe UI" panose="020B0502040204020203" pitchFamily="34" charset="0"/>
                </a:rPr>
                <a:t>33%</a:t>
              </a:r>
              <a:r>
                <a:rPr lang="en-US" altLang="en-US" sz="900" kern="0" dirty="0">
                  <a:solidFill>
                    <a:srgbClr val="002050"/>
                  </a:solidFill>
                  <a:latin typeface="Segoe UI" panose="020B0502040204020203" pitchFamily="34" charset="0"/>
                </a:rPr>
                <a:t> margin</a:t>
              </a:r>
              <a:endParaRPr lang="en-US" altLang="en-US" sz="1801" b="1" kern="0" dirty="0">
                <a:solidFill>
                  <a:srgbClr val="505050"/>
                </a:solidFill>
                <a:latin typeface="Segoe UI" panose="020B0502040204020203" pitchFamily="34" charset="0"/>
              </a:endParaRPr>
            </a:p>
          </p:txBody>
        </p:sp>
        <p:grpSp>
          <p:nvGrpSpPr>
            <p:cNvPr id="56" name="Group 55"/>
            <p:cNvGrpSpPr/>
            <p:nvPr/>
          </p:nvGrpSpPr>
          <p:grpSpPr>
            <a:xfrm>
              <a:off x="2941637" y="5173662"/>
              <a:ext cx="1600200" cy="212726"/>
              <a:chOff x="2941637" y="5173662"/>
              <a:chExt cx="1600200" cy="212726"/>
            </a:xfrm>
          </p:grpSpPr>
          <p:grpSp>
            <p:nvGrpSpPr>
              <p:cNvPr id="583" name="Group 582"/>
              <p:cNvGrpSpPr/>
              <p:nvPr/>
            </p:nvGrpSpPr>
            <p:grpSpPr>
              <a:xfrm>
                <a:off x="3800474" y="5173662"/>
                <a:ext cx="741363" cy="212726"/>
                <a:chOff x="3267074" y="5108575"/>
                <a:chExt cx="741363" cy="212726"/>
              </a:xfrm>
            </p:grpSpPr>
            <p:sp>
              <p:nvSpPr>
                <p:cNvPr id="406"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7"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8"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9"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2" name="Group 21"/>
              <p:cNvGrpSpPr/>
              <p:nvPr/>
            </p:nvGrpSpPr>
            <p:grpSpPr>
              <a:xfrm>
                <a:off x="2941637" y="5173662"/>
                <a:ext cx="741362" cy="212726"/>
                <a:chOff x="2789237" y="5173662"/>
                <a:chExt cx="741362" cy="212726"/>
              </a:xfrm>
            </p:grpSpPr>
            <p:sp>
              <p:nvSpPr>
                <p:cNvPr id="41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1"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grpSp>
      <p:grpSp>
        <p:nvGrpSpPr>
          <p:cNvPr id="67" name="Group 66"/>
          <p:cNvGrpSpPr/>
          <p:nvPr/>
        </p:nvGrpSpPr>
        <p:grpSpPr>
          <a:xfrm>
            <a:off x="504049" y="4792479"/>
            <a:ext cx="2723576" cy="1751497"/>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2" name="Rectangle 3544"/>
                <p:cNvSpPr>
                  <a:spLocks noChangeArrowheads="1"/>
                </p:cNvSpPr>
                <p:nvPr/>
              </p:nvSpPr>
              <p:spPr bwMode="auto">
                <a:xfrm>
                  <a:off x="1958975" y="6306789"/>
                  <a:ext cx="1128675" cy="13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Agile methodologies</a:t>
                  </a:r>
                  <a:endParaRPr lang="en-US" altLang="en-US" sz="1801" kern="0" dirty="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5" name="Rectangle 3543"/>
                <p:cNvSpPr>
                  <a:spLocks noChangeArrowheads="1"/>
                </p:cNvSpPr>
                <p:nvPr/>
              </p:nvSpPr>
              <p:spPr bwMode="auto">
                <a:xfrm>
                  <a:off x="971528" y="6291400"/>
                  <a:ext cx="825665"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have adopted</a:t>
                  </a:r>
                  <a:endParaRPr lang="en-US" altLang="en-US" sz="1801" kern="0" dirty="0">
                    <a:solidFill>
                      <a:srgbClr val="505050"/>
                    </a:solidFill>
                    <a:latin typeface="Segoe UI" panose="020B0502040204020203" pitchFamily="34" charset="0"/>
                  </a:endParaRPr>
                </a:p>
              </p:txBody>
            </p:sp>
          </p:grpSp>
        </p:grpSp>
        <p:grpSp>
          <p:nvGrpSpPr>
            <p:cNvPr id="19" name="Group 18"/>
            <p:cNvGrpSpPr/>
            <p:nvPr/>
          </p:nvGrpSpPr>
          <p:grpSpPr>
            <a:xfrm>
              <a:off x="503237" y="4792662"/>
              <a:ext cx="1123828" cy="608745"/>
              <a:chOff x="198437" y="4411662"/>
              <a:chExt cx="1123828"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Rectangle 3458"/>
                <p:cNvSpPr>
                  <a:spLocks noChangeArrowheads="1"/>
                </p:cNvSpPr>
                <p:nvPr/>
              </p:nvSpPr>
              <p:spPr bwMode="auto">
                <a:xfrm>
                  <a:off x="7876087" y="573731"/>
                  <a:ext cx="415237" cy="3693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70" y="4646785"/>
                <a:ext cx="44409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of teams</a:t>
                </a:r>
                <a:endParaRPr lang="en-US" altLang="en-US" sz="1801" kern="0" dirty="0">
                  <a:solidFill>
                    <a:srgbClr val="505050"/>
                  </a:solidFill>
                  <a:latin typeface="Segoe UI" panose="020B0502040204020203" pitchFamily="34" charset="0"/>
                </a:endParaRPr>
              </a:p>
            </p:txBody>
          </p:sp>
        </p:grpSp>
      </p:grpSp>
      <p:sp>
        <p:nvSpPr>
          <p:cNvPr id="192" name="Freeform 3431"/>
          <p:cNvSpPr>
            <a:spLocks/>
          </p:cNvSpPr>
          <p:nvPr/>
        </p:nvSpPr>
        <p:spPr bwMode="auto">
          <a:xfrm>
            <a:off x="8627722" y="3654405"/>
            <a:ext cx="2188852" cy="1233311"/>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27" tIns="107985"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Business</a:t>
            </a:r>
          </a:p>
          <a:p>
            <a:pPr algn="ctr" defTabSz="1088034">
              <a:defRPr/>
            </a:pPr>
            <a:endParaRPr lang="en-US" sz="1599" kern="0" dirty="0">
              <a:solidFill>
                <a:srgbClr val="FFFFFF"/>
              </a:solidFill>
              <a:latin typeface="Segoe UI"/>
            </a:endParaRPr>
          </a:p>
        </p:txBody>
      </p:sp>
      <p:sp>
        <p:nvSpPr>
          <p:cNvPr id="191" name="Freeform 3430"/>
          <p:cNvSpPr>
            <a:spLocks/>
          </p:cNvSpPr>
          <p:nvPr/>
        </p:nvSpPr>
        <p:spPr bwMode="auto">
          <a:xfrm>
            <a:off x="5172223" y="3591474"/>
            <a:ext cx="2107901" cy="1308938"/>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27" tIns="45714"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IT Ops</a:t>
            </a:r>
          </a:p>
          <a:p>
            <a:pPr algn="ctr" defTabSz="1088034">
              <a:defRPr/>
            </a:pPr>
            <a:endParaRPr lang="en-US" sz="1599" kern="0" dirty="0">
              <a:solidFill>
                <a:srgbClr val="FFFFFF"/>
              </a:solidFill>
              <a:latin typeface="Segoe UI Light"/>
            </a:endParaRPr>
          </a:p>
        </p:txBody>
      </p:sp>
      <p:grpSp>
        <p:nvGrpSpPr>
          <p:cNvPr id="24" name="Group 23"/>
          <p:cNvGrpSpPr/>
          <p:nvPr/>
        </p:nvGrpSpPr>
        <p:grpSpPr>
          <a:xfrm>
            <a:off x="7970587" y="5571826"/>
            <a:ext cx="1507913" cy="668243"/>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31" name="Rectangle 3620"/>
            <p:cNvSpPr>
              <a:spLocks noChangeArrowheads="1"/>
            </p:cNvSpPr>
            <p:nvPr/>
          </p:nvSpPr>
          <p:spPr bwMode="auto">
            <a:xfrm>
              <a:off x="8223250" y="5535633"/>
              <a:ext cx="1059218" cy="554076"/>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The average hourly cost of infrastructure failure is </a:t>
              </a:r>
              <a:r>
                <a:rPr lang="en-US" altLang="en-US" sz="900" b="1" kern="0" dirty="0">
                  <a:solidFill>
                    <a:srgbClr val="FFFFFF"/>
                  </a:solidFill>
                  <a:latin typeface="Segoe UI" panose="020B0502040204020203" pitchFamily="34" charset="0"/>
                </a:rPr>
                <a:t>$100,000</a:t>
              </a:r>
              <a:r>
                <a:rPr lang="en-US" altLang="en-US" sz="900" kern="0" dirty="0">
                  <a:solidFill>
                    <a:srgbClr val="FFFFFF"/>
                  </a:solidFill>
                  <a:latin typeface="Segoe UI" panose="020B0502040204020203" pitchFamily="34" charset="0"/>
                </a:rPr>
                <a:t> per hour</a:t>
              </a:r>
              <a:endParaRPr lang="en-US" altLang="en-US" sz="1801" kern="0" dirty="0">
                <a:solidFill>
                  <a:srgbClr val="FFFFFF"/>
                </a:solidFill>
                <a:latin typeface="Segoe UI" panose="020B0502040204020203" pitchFamily="34" charset="0"/>
              </a:endParaRPr>
            </a:p>
          </p:txBody>
        </p:sp>
      </p:grpSp>
      <p:grpSp>
        <p:nvGrpSpPr>
          <p:cNvPr id="30" name="Group 29"/>
          <p:cNvGrpSpPr/>
          <p:nvPr/>
        </p:nvGrpSpPr>
        <p:grpSpPr>
          <a:xfrm>
            <a:off x="9551540" y="4563911"/>
            <a:ext cx="2582472" cy="1676162"/>
            <a:chOff x="9552012" y="4564062"/>
            <a:chExt cx="2582838" cy="1676400"/>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nvGrpSpPr>
            <p:cNvPr id="61" name="Group 60"/>
            <p:cNvGrpSpPr/>
            <p:nvPr/>
          </p:nvGrpSpPr>
          <p:grpSpPr>
            <a:xfrm>
              <a:off x="10485437" y="4564062"/>
              <a:ext cx="1649413" cy="668338"/>
              <a:chOff x="10561637" y="4564062"/>
              <a:chExt cx="1649413" cy="668338"/>
            </a:xfrm>
          </p:grpSpPr>
          <p:sp>
            <p:nvSpPr>
              <p:cNvPr id="586"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587" name="Rectangle 3620"/>
              <p:cNvSpPr>
                <a:spLocks noChangeArrowheads="1"/>
              </p:cNvSpPr>
              <p:nvPr/>
            </p:nvSpPr>
            <p:spPr bwMode="auto">
              <a:xfrm>
                <a:off x="10991850" y="4621233"/>
                <a:ext cx="1059216"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spc="-10" dirty="0">
                    <a:solidFill>
                      <a:srgbClr val="FFFFFF"/>
                    </a:solidFill>
                    <a:latin typeface="Segoe UI" panose="020B0502040204020203" pitchFamily="34" charset="0"/>
                  </a:rPr>
                  <a:t>It takes on average </a:t>
                </a:r>
                <a:r>
                  <a:rPr lang="en-US" altLang="en-US" sz="900" b="1" kern="0" spc="50" dirty="0">
                    <a:solidFill>
                      <a:srgbClr val="FFFFFF"/>
                    </a:solidFill>
                    <a:latin typeface="Segoe UI" panose="020B0502040204020203" pitchFamily="34" charset="0"/>
                  </a:rPr>
                  <a:t>200 minutes</a:t>
                </a:r>
                <a:r>
                  <a:rPr lang="en-US" altLang="en-US" sz="900" kern="0" spc="-10" dirty="0">
                    <a:solidFill>
                      <a:srgbClr val="FFFFFF"/>
                    </a:solidFill>
                    <a:latin typeface="Segoe UI" panose="020B0502040204020203" pitchFamily="34" charset="0"/>
                  </a:rPr>
                  <a:t> to diagnose and repair a production issue</a:t>
                </a:r>
              </a:p>
            </p:txBody>
          </p:sp>
        </p:grpSp>
      </p:grpSp>
      <p:grpSp>
        <p:nvGrpSpPr>
          <p:cNvPr id="31" name="Group 30"/>
          <p:cNvGrpSpPr/>
          <p:nvPr/>
        </p:nvGrpSpPr>
        <p:grpSpPr>
          <a:xfrm>
            <a:off x="9562453" y="6011512"/>
            <a:ext cx="2476638" cy="775597"/>
            <a:chOff x="9562927" y="6011862"/>
            <a:chExt cx="2476990" cy="775707"/>
          </a:xfrm>
        </p:grpSpPr>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2927" y="6332051"/>
              <a:ext cx="516962" cy="454926"/>
            </a:xfrm>
            <a:prstGeom prst="rect">
              <a:avLst/>
            </a:prstGeom>
          </p:spPr>
        </p:pic>
        <p:grpSp>
          <p:nvGrpSpPr>
            <p:cNvPr id="670" name="Group 669"/>
            <p:cNvGrpSpPr/>
            <p:nvPr/>
          </p:nvGrpSpPr>
          <p:grpSpPr>
            <a:xfrm>
              <a:off x="10180637" y="6011862"/>
              <a:ext cx="1859280" cy="775707"/>
              <a:chOff x="10339187" y="5938601"/>
              <a:chExt cx="1859280" cy="775707"/>
            </a:xfrm>
          </p:grpSpPr>
          <p:sp>
            <p:nvSpPr>
              <p:cNvPr id="671" name="Rectangle 3696"/>
              <p:cNvSpPr>
                <a:spLocks noChangeArrowheads="1"/>
              </p:cNvSpPr>
              <p:nvPr/>
            </p:nvSpPr>
            <p:spPr bwMode="auto">
              <a:xfrm>
                <a:off x="10339187" y="5938601"/>
                <a:ext cx="1717441" cy="775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40000"/>
                  </a:lnSpc>
                  <a:defRPr/>
                </a:pPr>
                <a:r>
                  <a:rPr lang="en-US" altLang="en-US" sz="900" kern="0" dirty="0">
                    <a:solidFill>
                      <a:srgbClr val="002050"/>
                    </a:solidFill>
                    <a:latin typeface="Segoe UI" panose="020B0502040204020203" pitchFamily="34" charset="0"/>
                  </a:rPr>
                  <a:t>A bug caught in production ends up costing</a:t>
                </a:r>
              </a:p>
              <a:p>
                <a:pPr defTabSz="914340">
                  <a:lnSpc>
                    <a:spcPct val="20000"/>
                  </a:lnSpc>
                  <a:defRPr/>
                </a:pPr>
                <a:endParaRPr lang="en-US" altLang="en-US" sz="900" kern="0" dirty="0">
                  <a:solidFill>
                    <a:srgbClr val="002050"/>
                  </a:solidFill>
                  <a:latin typeface="Segoe UI" panose="020B0502040204020203" pitchFamily="34" charset="0"/>
                </a:endParaRPr>
              </a:p>
              <a:p>
                <a:pPr defTabSz="914340">
                  <a:lnSpc>
                    <a:spcPct val="130000"/>
                  </a:lnSpc>
                  <a:defRPr/>
                </a:pPr>
                <a:r>
                  <a:rPr lang="en-US" altLang="en-US" sz="900" kern="0" dirty="0">
                    <a:solidFill>
                      <a:srgbClr val="002050"/>
                    </a:solidFill>
                    <a:latin typeface="Segoe UI" panose="020B0502040204020203" pitchFamily="34" charset="0"/>
                  </a:rPr>
                  <a:t>than if the same bug was </a:t>
                </a:r>
                <a:r>
                  <a:rPr lang="en-US" altLang="en-US" sz="900" kern="0" spc="-20" dirty="0">
                    <a:solidFill>
                      <a:srgbClr val="002050"/>
                    </a:solidFill>
                    <a:latin typeface="Segoe UI" panose="020B0502040204020203" pitchFamily="34" charset="0"/>
                  </a:rPr>
                  <a:t>found earlier in the development </a:t>
                </a:r>
                <a:r>
                  <a:rPr lang="en-US" altLang="en-US" sz="900" kern="0" dirty="0">
                    <a:solidFill>
                      <a:srgbClr val="002050"/>
                    </a:solidFill>
                    <a:latin typeface="Segoe UI" panose="020B0502040204020203" pitchFamily="34" charset="0"/>
                  </a:rPr>
                  <a:t>cycle</a:t>
                </a:r>
              </a:p>
            </p:txBody>
          </p:sp>
          <p:sp>
            <p:nvSpPr>
              <p:cNvPr id="672" name="Rectangle 671"/>
              <p:cNvSpPr/>
              <p:nvPr/>
            </p:nvSpPr>
            <p:spPr>
              <a:xfrm>
                <a:off x="10816018" y="6031310"/>
                <a:ext cx="1382449" cy="400167"/>
              </a:xfrm>
              <a:prstGeom prst="rect">
                <a:avLst/>
              </a:prstGeom>
            </p:spPr>
            <p:txBody>
              <a:bodyPr wrap="square" anchor="b">
                <a:spAutoFit/>
              </a:bodyPr>
              <a:lstStyle/>
              <a:p>
                <a:pPr defTabSz="914340">
                  <a:defRPr/>
                </a:pPr>
                <a:r>
                  <a:rPr lang="en-US" altLang="en-US" sz="2000" kern="0" spc="10" dirty="0">
                    <a:solidFill>
                      <a:srgbClr val="FF0000"/>
                    </a:solidFill>
                    <a:latin typeface="Segoe UI"/>
                  </a:rPr>
                  <a:t>100x more</a:t>
                </a:r>
                <a:endParaRPr lang="en-US" sz="2000" kern="0" spc="10" dirty="0">
                  <a:solidFill>
                    <a:srgbClr val="FF0000"/>
                  </a:solidFill>
                  <a:latin typeface="Segoe UI"/>
                </a:endParaRPr>
              </a:p>
            </p:txBody>
          </p:sp>
        </p:grpSp>
      </p:grpSp>
      <p:grpSp>
        <p:nvGrpSpPr>
          <p:cNvPr id="58" name="Group 57"/>
          <p:cNvGrpSpPr/>
          <p:nvPr/>
        </p:nvGrpSpPr>
        <p:grpSpPr>
          <a:xfrm>
            <a:off x="3824628" y="4405180"/>
            <a:ext cx="1965619" cy="941293"/>
            <a:chOff x="3824287" y="4405312"/>
            <a:chExt cx="1965898" cy="941428"/>
          </a:xfrm>
        </p:grpSpPr>
        <p:sp>
          <p:nvSpPr>
            <p:cNvPr id="422" name="Rectangle 3290"/>
            <p:cNvSpPr>
              <a:spLocks noChangeArrowheads="1"/>
            </p:cNvSpPr>
            <p:nvPr/>
          </p:nvSpPr>
          <p:spPr bwMode="auto">
            <a:xfrm>
              <a:off x="4922837" y="4792663"/>
              <a:ext cx="867348"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IT decision</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makers</a:t>
              </a:r>
              <a:r>
                <a:rPr lang="en-US" altLang="en-US" sz="900" kern="0" dirty="0">
                  <a:solidFill>
                    <a:srgbClr val="002050"/>
                  </a:solidFill>
                  <a:latin typeface="Segoe UI" panose="020B0502040204020203" pitchFamily="34" charset="0"/>
                </a:rPr>
                <a:t> is still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unfamiliar with</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the term DevOps</a:t>
              </a:r>
              <a:endParaRPr lang="en-US" altLang="en-US" sz="1801" kern="0" dirty="0">
                <a:solidFill>
                  <a:srgbClr val="505050"/>
                </a:solidFill>
                <a:latin typeface="Segoe UI" panose="020B0502040204020203" pitchFamily="34" charset="0"/>
              </a:endParaRPr>
            </a:p>
          </p:txBody>
        </p:sp>
        <p:grpSp>
          <p:nvGrpSpPr>
            <p:cNvPr id="53" name="Group 52"/>
            <p:cNvGrpSpPr/>
            <p:nvPr/>
          </p:nvGrpSpPr>
          <p:grpSpPr>
            <a:xfrm>
              <a:off x="3824287" y="4405312"/>
              <a:ext cx="1022350" cy="692150"/>
              <a:chOff x="3824287" y="4405312"/>
              <a:chExt cx="1022350" cy="692150"/>
            </a:xfrm>
          </p:grpSpPr>
          <p:sp>
            <p:nvSpPr>
              <p:cNvPr id="423"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4"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7" name="Rectangle 3300"/>
              <p:cNvSpPr>
                <a:spLocks noChangeArrowheads="1"/>
              </p:cNvSpPr>
              <p:nvPr/>
            </p:nvSpPr>
            <p:spPr bwMode="auto">
              <a:xfrm>
                <a:off x="4488092" y="4511955"/>
                <a:ext cx="149101" cy="338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200" kern="0" dirty="0">
                    <a:solidFill>
                      <a:srgbClr val="FFFFFF"/>
                    </a:solidFill>
                    <a:latin typeface="Segoe UI Semilight" panose="020B0402040204020203" pitchFamily="34" charset="0"/>
                  </a:rPr>
                  <a:t>6</a:t>
                </a:r>
                <a:endParaRPr lang="en-US" altLang="en-US" sz="1801" kern="0" dirty="0">
                  <a:solidFill>
                    <a:srgbClr val="505050"/>
                  </a:solidFill>
                  <a:latin typeface="Segoe UI" panose="020B0502040204020203" pitchFamily="34" charset="0"/>
                </a:endParaRPr>
              </a:p>
            </p:txBody>
          </p:sp>
          <p:sp>
            <p:nvSpPr>
              <p:cNvPr id="330" name="Rectangle 3299"/>
              <p:cNvSpPr>
                <a:spLocks noChangeArrowheads="1"/>
              </p:cNvSpPr>
              <p:nvPr/>
            </p:nvSpPr>
            <p:spPr bwMode="auto">
              <a:xfrm>
                <a:off x="3845239" y="4511955"/>
                <a:ext cx="463334" cy="338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200" kern="0" dirty="0">
                    <a:solidFill>
                      <a:srgbClr val="FFFFFF"/>
                    </a:solidFill>
                    <a:latin typeface="Segoe UI Light" panose="020B0502040204020203" pitchFamily="34" charset="0"/>
                  </a:rPr>
                  <a:t> 1 in</a:t>
                </a:r>
                <a:endParaRPr lang="en-US" altLang="en-US" sz="1801" kern="0" dirty="0">
                  <a:solidFill>
                    <a:srgbClr val="505050"/>
                  </a:solidFill>
                  <a:latin typeface="Segoe UI" panose="020B0502040204020203" pitchFamily="34" charset="0"/>
                </a:endParaRPr>
              </a:p>
            </p:txBody>
          </p:sp>
        </p:grpSp>
      </p:grpSp>
      <p:pic>
        <p:nvPicPr>
          <p:cNvPr id="579" name="Picture 5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8058" y="1821100"/>
            <a:ext cx="1114262" cy="604435"/>
          </a:xfrm>
          <a:prstGeom prst="rect">
            <a:avLst/>
          </a:prstGeom>
        </p:spPr>
      </p:pic>
      <p:grpSp>
        <p:nvGrpSpPr>
          <p:cNvPr id="59" name="Group 58"/>
          <p:cNvGrpSpPr/>
          <p:nvPr/>
        </p:nvGrpSpPr>
        <p:grpSpPr>
          <a:xfrm>
            <a:off x="6980130" y="1059209"/>
            <a:ext cx="2662653" cy="608659"/>
            <a:chOff x="6600092" y="1058862"/>
            <a:chExt cx="2663031" cy="608745"/>
          </a:xfrm>
        </p:grpSpPr>
        <p:grpSp>
          <p:nvGrpSpPr>
            <p:cNvPr id="7" name="Group 6"/>
            <p:cNvGrpSpPr/>
            <p:nvPr/>
          </p:nvGrpSpPr>
          <p:grpSpPr>
            <a:xfrm>
              <a:off x="6600092" y="1058862"/>
              <a:ext cx="608745" cy="608745"/>
              <a:chOff x="7777955" y="466725"/>
              <a:chExt cx="608745" cy="608745"/>
            </a:xfrm>
          </p:grpSpPr>
          <p:sp>
            <p:nvSpPr>
              <p:cNvPr id="2" name="Oval 1"/>
              <p:cNvSpPr/>
              <p:nvPr/>
            </p:nvSpPr>
            <p:spPr bwMode="auto">
              <a:xfrm>
                <a:off x="7777955" y="466725"/>
                <a:ext cx="608745" cy="608745"/>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7840660" y="586431"/>
                <a:ext cx="483357" cy="369384"/>
                <a:chOff x="7858948" y="601662"/>
                <a:chExt cx="483357" cy="369384"/>
              </a:xfrm>
            </p:grpSpPr>
            <p:sp>
              <p:nvSpPr>
                <p:cNvPr id="321" name="Rectangle 3458"/>
                <p:cNvSpPr>
                  <a:spLocks noChangeArrowheads="1"/>
                </p:cNvSpPr>
                <p:nvPr/>
              </p:nvSpPr>
              <p:spPr bwMode="auto">
                <a:xfrm>
                  <a:off x="7858948" y="601662"/>
                  <a:ext cx="322249"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40</a:t>
                  </a:r>
                  <a:endParaRPr lang="en-US" altLang="en-US" sz="2400" kern="0" dirty="0">
                    <a:solidFill>
                      <a:srgbClr val="FFFFFF"/>
                    </a:solidFill>
                    <a:latin typeface="Segoe UI" panose="020B0502040204020203" pitchFamily="34" charset="0"/>
                  </a:endParaRPr>
                </a:p>
              </p:txBody>
            </p:sp>
            <p:sp>
              <p:nvSpPr>
                <p:cNvPr id="32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grpSp>
        <p:sp>
          <p:nvSpPr>
            <p:cNvPr id="323" name="Rectangle 3460"/>
            <p:cNvSpPr>
              <a:spLocks noChangeArrowheads="1"/>
            </p:cNvSpPr>
            <p:nvPr/>
          </p:nvSpPr>
          <p:spPr bwMode="auto">
            <a:xfrm>
              <a:off x="7285037" y="1135063"/>
              <a:ext cx="1978086"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of implementations end up </a:t>
              </a:r>
              <a:r>
                <a:rPr lang="en-US" altLang="en-US" sz="900" b="1" kern="0" dirty="0">
                  <a:solidFill>
                    <a:srgbClr val="002050"/>
                  </a:solidFill>
                  <a:latin typeface="Segoe UI" panose="020B0502040204020203" pitchFamily="34" charset="0"/>
                </a:rPr>
                <a:t>getting reworked</a:t>
              </a:r>
              <a:r>
                <a:rPr lang="en-US" altLang="en-US" sz="900" kern="0" dirty="0">
                  <a:solidFill>
                    <a:srgbClr val="002050"/>
                  </a:solidFill>
                  <a:latin typeface="Segoe UI" panose="020B0502040204020203" pitchFamily="34" charset="0"/>
                </a:rPr>
                <a:t> because they don’t meet the users’ original requirements</a:t>
              </a:r>
            </a:p>
          </p:txBody>
        </p:sp>
      </p:grpSp>
      <p:grpSp>
        <p:nvGrpSpPr>
          <p:cNvPr id="60" name="Group 59"/>
          <p:cNvGrpSpPr/>
          <p:nvPr/>
        </p:nvGrpSpPr>
        <p:grpSpPr>
          <a:xfrm>
            <a:off x="4313508" y="1668723"/>
            <a:ext cx="2912650" cy="608659"/>
            <a:chOff x="4084637" y="1423316"/>
            <a:chExt cx="2913063" cy="608745"/>
          </a:xfrm>
        </p:grpSpPr>
        <p:sp>
          <p:nvSpPr>
            <p:cNvPr id="590" name="Rectangle 3696"/>
            <p:cNvSpPr>
              <a:spLocks noChangeArrowheads="1"/>
            </p:cNvSpPr>
            <p:nvPr/>
          </p:nvSpPr>
          <p:spPr bwMode="auto">
            <a:xfrm>
              <a:off x="4768850" y="1478388"/>
              <a:ext cx="2228850"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of development budgets for software, IT staff and external professional services will be consumed by </a:t>
              </a:r>
              <a:r>
                <a:rPr lang="en-US" altLang="en-US" sz="900" b="1" kern="0" dirty="0">
                  <a:solidFill>
                    <a:srgbClr val="002050"/>
                  </a:solidFill>
                  <a:latin typeface="Segoe UI" panose="020B0502040204020203" pitchFamily="34" charset="0"/>
                </a:rPr>
                <a:t>poor requirements</a:t>
              </a:r>
            </a:p>
          </p:txBody>
        </p:sp>
        <p:grpSp>
          <p:nvGrpSpPr>
            <p:cNvPr id="688" name="Group 687"/>
            <p:cNvGrpSpPr/>
            <p:nvPr/>
          </p:nvGrpSpPr>
          <p:grpSpPr>
            <a:xfrm>
              <a:off x="4084637" y="1423316"/>
              <a:ext cx="608745" cy="608745"/>
              <a:chOff x="7777955" y="466725"/>
              <a:chExt cx="608745" cy="608745"/>
            </a:xfrm>
          </p:grpSpPr>
          <p:sp>
            <p:nvSpPr>
              <p:cNvPr id="689" name="Oval 688"/>
              <p:cNvSpPr/>
              <p:nvPr/>
            </p:nvSpPr>
            <p:spPr bwMode="auto">
              <a:xfrm>
                <a:off x="7777955" y="466725"/>
                <a:ext cx="608745" cy="608745"/>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0" name="Group 689"/>
              <p:cNvGrpSpPr/>
              <p:nvPr/>
            </p:nvGrpSpPr>
            <p:grpSpPr>
              <a:xfrm>
                <a:off x="7885590" y="586431"/>
                <a:ext cx="438427" cy="369384"/>
                <a:chOff x="7903878" y="601662"/>
                <a:chExt cx="438427" cy="369384"/>
              </a:xfrm>
            </p:grpSpPr>
            <p:sp>
              <p:nvSpPr>
                <p:cNvPr id="691" name="Rectangle 3458"/>
                <p:cNvSpPr>
                  <a:spLocks noChangeArrowheads="1"/>
                </p:cNvSpPr>
                <p:nvPr/>
              </p:nvSpPr>
              <p:spPr bwMode="auto">
                <a:xfrm>
                  <a:off x="7903878" y="601662"/>
                  <a:ext cx="272548"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41</a:t>
                  </a:r>
                  <a:endParaRPr lang="en-US" altLang="en-US" sz="2400" kern="0" dirty="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grpSp>
      </p:grpSp>
      <p:sp>
        <p:nvSpPr>
          <p:cNvPr id="3" name="Title 2"/>
          <p:cNvSpPr>
            <a:spLocks noGrp="1"/>
          </p:cNvSpPr>
          <p:nvPr>
            <p:ph type="title"/>
          </p:nvPr>
        </p:nvSpPr>
        <p:spPr/>
        <p:txBody>
          <a:bodyPr/>
          <a:lstStyle/>
          <a:p>
            <a:r>
              <a:rPr lang="en-US" sz="4800" dirty="0">
                <a:solidFill>
                  <a:srgbClr val="505050"/>
                </a:solidFill>
              </a:rPr>
              <a:t>The consequences of inefficiency</a:t>
            </a:r>
          </a:p>
        </p:txBody>
      </p:sp>
      <p:sp>
        <p:nvSpPr>
          <p:cNvPr id="128" name="Freeform 3342"/>
          <p:cNvSpPr>
            <a:spLocks/>
          </p:cNvSpPr>
          <p:nvPr/>
        </p:nvSpPr>
        <p:spPr bwMode="auto">
          <a:xfrm>
            <a:off x="5737294" y="2789338"/>
            <a:ext cx="3174"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8" name="Group 27"/>
          <p:cNvGrpSpPr/>
          <p:nvPr/>
        </p:nvGrpSpPr>
        <p:grpSpPr>
          <a:xfrm>
            <a:off x="8938829" y="730643"/>
            <a:ext cx="3374545" cy="1242954"/>
            <a:chOff x="8939214" y="730250"/>
            <a:chExt cx="3375023" cy="1243129"/>
          </a:xfrm>
        </p:grpSpPr>
        <p:grpSp>
          <p:nvGrpSpPr>
            <p:cNvPr id="14" name="Group 13"/>
            <p:cNvGrpSpPr/>
            <p:nvPr/>
          </p:nvGrpSpPr>
          <p:grpSpPr>
            <a:xfrm>
              <a:off x="9928226" y="730250"/>
              <a:ext cx="2386011" cy="1243129"/>
              <a:chOff x="9928226" y="730250"/>
              <a:chExt cx="2386011" cy="1243129"/>
            </a:xfrm>
          </p:grpSpPr>
          <p:sp>
            <p:nvSpPr>
              <p:cNvPr id="159"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0"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1"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2"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3"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4"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5"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6"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7"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8"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9"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0"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1"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2"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3"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4"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5"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6"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7"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8"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9"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0"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1"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2"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3"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4"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5"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6"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8"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p:spPr>
            <p:txBody>
              <a:bodyPr vert="horz" wrap="square" lIns="91427" tIns="45714" rIns="91427" bIns="45714" numCol="1" anchor="b" anchorCtr="0" compatLnSpc="1">
                <a:prstTxWarp prst="textNoShape">
                  <a:avLst/>
                </a:prstTxWarp>
              </a:bodyPr>
              <a:lstStyle/>
              <a:p>
                <a:pPr algn="r" defTabSz="914340">
                  <a:defRPr/>
                </a:pPr>
                <a:r>
                  <a:rPr lang="en-US" altLang="en-US" sz="900" b="1" kern="0" dirty="0">
                    <a:solidFill>
                      <a:srgbClr val="FFFFFF"/>
                    </a:solidFill>
                    <a:latin typeface="Segoe UI"/>
                  </a:rPr>
                  <a:t>IT drives business</a:t>
                </a:r>
              </a:p>
              <a:p>
                <a:pPr algn="r" defTabSz="914340">
                  <a:defRPr/>
                </a:pPr>
                <a:r>
                  <a:rPr lang="en-US" altLang="en-US" sz="900" b="1" kern="0" spc="20" dirty="0">
                    <a:solidFill>
                      <a:srgbClr val="FFFFFF"/>
                    </a:solidFill>
                    <a:latin typeface="Segoe UI"/>
                  </a:rPr>
                  <a:t>success!</a:t>
                </a:r>
                <a:endParaRPr lang="en-US" altLang="en-US" sz="1801" kern="0" spc="20" dirty="0">
                  <a:solidFill>
                    <a:srgbClr val="505050"/>
                  </a:solidFill>
                  <a:latin typeface="Segoe UI"/>
                </a:endParaRPr>
              </a:p>
            </p:txBody>
          </p:sp>
          <p:sp>
            <p:nvSpPr>
              <p:cNvPr id="190" name="Rectangle 3408"/>
              <p:cNvSpPr>
                <a:spLocks noChangeArrowheads="1"/>
              </p:cNvSpPr>
              <p:nvPr/>
            </p:nvSpPr>
            <p:spPr bwMode="auto">
              <a:xfrm>
                <a:off x="11068861" y="1142265"/>
                <a:ext cx="1245376" cy="8311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b="1" kern="0" dirty="0">
                    <a:solidFill>
                      <a:srgbClr val="002050"/>
                    </a:solidFill>
                    <a:latin typeface="Segoe UI" panose="020B0502040204020203" pitchFamily="34" charset="0"/>
                  </a:rPr>
                  <a:t>High IT performance</a:t>
                </a:r>
                <a:r>
                  <a:rPr lang="en-US" altLang="en-US" sz="900" kern="0" dirty="0">
                    <a:solidFill>
                      <a:srgbClr val="002050"/>
                    </a:solidFill>
                    <a:latin typeface="Segoe UI" panose="020B0502040204020203" pitchFamily="34" charset="0"/>
                  </a:rPr>
                  <a:t> correlates with strong business performance,</a:t>
                </a:r>
                <a:br>
                  <a:rPr lang="en-US" altLang="en-US" sz="900" kern="0" dirty="0">
                    <a:solidFill>
                      <a:srgbClr val="002050"/>
                    </a:solidFill>
                    <a:latin typeface="Segoe UI" panose="020B0502040204020203" pitchFamily="34" charset="0"/>
                  </a:rPr>
                </a:br>
                <a:r>
                  <a:rPr lang="en-US" altLang="en-US" sz="900" kern="0" spc="-30" dirty="0">
                    <a:solidFill>
                      <a:srgbClr val="002050"/>
                    </a:solidFill>
                    <a:latin typeface="Segoe UI" panose="020B0502040204020203" pitchFamily="34" charset="0"/>
                  </a:rPr>
                  <a:t>helps boost productivity,</a:t>
                </a:r>
                <a:br>
                  <a:rPr lang="en-US" altLang="en-US" sz="900" kern="0" dirty="0">
                    <a:solidFill>
                      <a:srgbClr val="002050"/>
                    </a:solidFill>
                    <a:latin typeface="Segoe UI" panose="020B0502040204020203" pitchFamily="34" charset="0"/>
                  </a:rPr>
                </a:br>
                <a:r>
                  <a:rPr lang="en-US" altLang="en-US" sz="900" kern="0" spc="-20" dirty="0">
                    <a:solidFill>
                      <a:srgbClr val="002050"/>
                    </a:solidFill>
                    <a:latin typeface="Segoe UI" panose="020B0502040204020203" pitchFamily="34" charset="0"/>
                  </a:rPr>
                  <a:t>market share and profit.</a:t>
                </a:r>
                <a:endParaRPr lang="en-US" altLang="en-US" sz="1801" kern="0" spc="-20" dirty="0">
                  <a:solidFill>
                    <a:srgbClr val="505050"/>
                  </a:solidFill>
                  <a:latin typeface="Segoe UI" panose="020B0502040204020203" pitchFamily="34" charset="0"/>
                </a:endParaRPr>
              </a:p>
            </p:txBody>
          </p:sp>
        </p:grpSp>
        <p:sp>
          <p:nvSpPr>
            <p:cNvPr id="187"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0" name="Group 49"/>
          <p:cNvGrpSpPr/>
          <p:nvPr/>
        </p:nvGrpSpPr>
        <p:grpSpPr>
          <a:xfrm>
            <a:off x="4426569" y="5325801"/>
            <a:ext cx="3600985" cy="1250772"/>
            <a:chOff x="4426312" y="5326062"/>
            <a:chExt cx="3601495" cy="1250950"/>
          </a:xfrm>
        </p:grpSpPr>
        <p:sp>
          <p:nvSpPr>
            <p:cNvPr id="434" name="Rectangle 3725"/>
            <p:cNvSpPr>
              <a:spLocks noChangeArrowheads="1"/>
            </p:cNvSpPr>
            <p:nvPr/>
          </p:nvSpPr>
          <p:spPr bwMode="auto">
            <a:xfrm>
              <a:off x="4426312" y="6143794"/>
              <a:ext cx="11879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Responding to</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ongoing needs for</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efficiency and growth</a:t>
              </a:r>
              <a:endParaRPr lang="en-US" altLang="en-US" sz="1801" b="1" kern="0" dirty="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6" y="6282294"/>
              <a:ext cx="1276171"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Always keeping all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systems </a:t>
              </a:r>
              <a:r>
                <a:rPr lang="en-US" altLang="en-US" sz="900" b="1" kern="0" dirty="0">
                  <a:solidFill>
                    <a:srgbClr val="002050"/>
                  </a:solidFill>
                  <a:latin typeface="Segoe UI" panose="020B0502040204020203" pitchFamily="34" charset="0"/>
                </a:rPr>
                <a:t>safe and secure</a:t>
              </a:r>
              <a:endParaRPr lang="en-US" altLang="en-US" sz="1801" b="1" kern="0" dirty="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1" name="Rectangle 3776"/>
              <p:cNvSpPr>
                <a:spLocks noChangeArrowheads="1"/>
              </p:cNvSpPr>
              <p:nvPr/>
            </p:nvSpPr>
            <p:spPr bwMode="auto">
              <a:xfrm>
                <a:off x="5906686" y="6320450"/>
                <a:ext cx="618847"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dual goals</a:t>
                </a:r>
                <a:endParaRPr lang="en-US" altLang="en-US" sz="1801" kern="0" dirty="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5426" y="3125132"/>
            <a:ext cx="1988726" cy="1057833"/>
          </a:xfrm>
          <a:prstGeom prst="rect">
            <a:avLst/>
          </a:prstGeom>
        </p:spPr>
      </p:pic>
      <p:pic>
        <p:nvPicPr>
          <p:cNvPr id="687" name="Picture 6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51276" y="3114974"/>
            <a:ext cx="1576261" cy="855048"/>
          </a:xfrm>
          <a:prstGeom prst="rect">
            <a:avLst/>
          </a:prstGeom>
        </p:spPr>
      </p:pic>
      <p:grpSp>
        <p:nvGrpSpPr>
          <p:cNvPr id="69" name="Group 68"/>
          <p:cNvGrpSpPr/>
          <p:nvPr/>
        </p:nvGrpSpPr>
        <p:grpSpPr>
          <a:xfrm>
            <a:off x="7176952" y="1923956"/>
            <a:ext cx="1707908" cy="1152554"/>
            <a:chOff x="7177087" y="1923733"/>
            <a:chExt cx="1708150" cy="1152719"/>
          </a:xfrm>
        </p:grpSpPr>
        <p:grpSp>
          <p:nvGrpSpPr>
            <p:cNvPr id="66" name="Group 65"/>
            <p:cNvGrpSpPr/>
            <p:nvPr/>
          </p:nvGrpSpPr>
          <p:grpSpPr>
            <a:xfrm>
              <a:off x="7177087" y="1923733"/>
              <a:ext cx="1708150" cy="1152719"/>
              <a:chOff x="7177087" y="1923733"/>
              <a:chExt cx="1708150" cy="1152719"/>
            </a:xfrm>
          </p:grpSpPr>
          <p:grpSp>
            <p:nvGrpSpPr>
              <p:cNvPr id="32" name="Group 31"/>
              <p:cNvGrpSpPr/>
              <p:nvPr/>
            </p:nvGrpSpPr>
            <p:grpSpPr>
              <a:xfrm>
                <a:off x="7286624" y="1923733"/>
                <a:ext cx="1571626" cy="1152719"/>
                <a:chOff x="7286624" y="1923733"/>
                <a:chExt cx="1571626" cy="1152719"/>
              </a:xfrm>
            </p:grpSpPr>
            <p:sp>
              <p:nvSpPr>
                <p:cNvPr id="197" name="Freeform 3448"/>
                <p:cNvSpPr>
                  <a:spLocks/>
                </p:cNvSpPr>
                <p:nvPr/>
              </p:nvSpPr>
              <p:spPr bwMode="auto">
                <a:xfrm>
                  <a:off x="7599362" y="19237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98" name="Rectangle 3449"/>
                <p:cNvSpPr>
                  <a:spLocks noChangeArrowheads="1"/>
                </p:cNvSpPr>
                <p:nvPr/>
              </p:nvSpPr>
              <p:spPr bwMode="auto">
                <a:xfrm>
                  <a:off x="7286624" y="2577783"/>
                  <a:ext cx="1571626"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for companies that try</a:t>
                  </a:r>
                  <a:r>
                    <a:rPr lang="en-US" altLang="en-US" sz="900" kern="0" spc="-39" dirty="0">
                      <a:solidFill>
                        <a:srgbClr val="002050"/>
                      </a:solidFill>
                      <a:latin typeface="Segoe UI" panose="020B0502040204020203" pitchFamily="34" charset="0"/>
                    </a:rPr>
                    <a:t> to adapt their existing</a:t>
                  </a:r>
                  <a:r>
                    <a:rPr lang="en-US" altLang="en-US" sz="900" kern="0" dirty="0">
                      <a:solidFill>
                        <a:srgbClr val="002050"/>
                      </a:solidFill>
                      <a:latin typeface="Segoe UI" panose="020B0502040204020203" pitchFamily="34" charset="0"/>
                    </a:rPr>
                    <a:t> </a:t>
                  </a:r>
                  <a:r>
                    <a:rPr lang="en-US" altLang="en-US" sz="900" kern="0" spc="-39" dirty="0">
                      <a:solidFill>
                        <a:srgbClr val="002050"/>
                      </a:solidFill>
                      <a:latin typeface="Segoe UI" panose="020B0502040204020203" pitchFamily="34" charset="0"/>
                    </a:rPr>
                    <a:t>tools </a:t>
                  </a:r>
                  <a:r>
                    <a:rPr lang="en-US" altLang="en-US" sz="900" kern="0" dirty="0">
                      <a:solidFill>
                        <a:srgbClr val="002050"/>
                      </a:solidFill>
                      <a:latin typeface="Segoe UI" panose="020B0502040204020203" pitchFamily="34" charset="0"/>
                    </a:rPr>
                    <a:t>for </a:t>
                  </a:r>
                  <a:r>
                    <a:rPr lang="en-US" altLang="en-US" sz="900" b="1" kern="0" dirty="0">
                      <a:solidFill>
                        <a:srgbClr val="002050"/>
                      </a:solidFill>
                      <a:latin typeface="Segoe UI" panose="020B0502040204020203" pitchFamily="34" charset="0"/>
                    </a:rPr>
                    <a:t>DevOps practices</a:t>
                  </a:r>
                  <a:endParaRPr lang="en-US" altLang="en-US" sz="1801" b="1" kern="0" dirty="0">
                    <a:solidFill>
                      <a:srgbClr val="505050"/>
                    </a:solidFill>
                    <a:latin typeface="Segoe UI" panose="020B0502040204020203" pitchFamily="34" charset="0"/>
                  </a:endParaRPr>
                </a:p>
              </p:txBody>
            </p:sp>
            <p:sp>
              <p:nvSpPr>
                <p:cNvPr id="199" name="Freeform 3455"/>
                <p:cNvSpPr>
                  <a:spLocks/>
                </p:cNvSpPr>
                <p:nvPr/>
              </p:nvSpPr>
              <p:spPr bwMode="auto">
                <a:xfrm>
                  <a:off x="7413624" y="20904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00" name="Freeform 3456"/>
                <p:cNvSpPr>
                  <a:spLocks/>
                </p:cNvSpPr>
                <p:nvPr/>
              </p:nvSpPr>
              <p:spPr bwMode="auto">
                <a:xfrm>
                  <a:off x="7327899" y="19856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201" name="Freeform 3457"/>
              <p:cNvSpPr>
                <a:spLocks/>
              </p:cNvSpPr>
              <p:nvPr/>
            </p:nvSpPr>
            <p:spPr bwMode="auto">
              <a:xfrm>
                <a:off x="7177087" y="20761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202" name="Rectangle 3458"/>
            <p:cNvSpPr>
              <a:spLocks noChangeArrowheads="1"/>
            </p:cNvSpPr>
            <p:nvPr/>
          </p:nvSpPr>
          <p:spPr bwMode="auto">
            <a:xfrm>
              <a:off x="7254876" y="2206308"/>
              <a:ext cx="237278" cy="277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FFFFFF"/>
                  </a:solidFill>
                  <a:latin typeface="Segoe UI Light" panose="020B0502040204020203" pitchFamily="34" charset="0"/>
                </a:rPr>
                <a:t>80</a:t>
              </a:r>
              <a:endParaRPr lang="en-US" altLang="en-US" sz="1801" kern="0" dirty="0">
                <a:solidFill>
                  <a:srgbClr val="505050"/>
                </a:solidFill>
                <a:latin typeface="Segoe UI" panose="020B0502040204020203" pitchFamily="34" charset="0"/>
              </a:endParaRPr>
            </a:p>
          </p:txBody>
        </p:sp>
        <p:sp>
          <p:nvSpPr>
            <p:cNvPr id="203" name="Rectangle 3459"/>
            <p:cNvSpPr>
              <a:spLocks noChangeArrowheads="1"/>
            </p:cNvSpPr>
            <p:nvPr/>
          </p:nvSpPr>
          <p:spPr bwMode="auto">
            <a:xfrm>
              <a:off x="7513636" y="2214564"/>
              <a:ext cx="141084" cy="215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399" kern="0" dirty="0">
                  <a:solidFill>
                    <a:srgbClr val="FFFFFF"/>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204" name="Rectangle 3460"/>
            <p:cNvSpPr>
              <a:spLocks noChangeArrowheads="1"/>
            </p:cNvSpPr>
            <p:nvPr/>
          </p:nvSpPr>
          <p:spPr bwMode="auto">
            <a:xfrm>
              <a:off x="7704044" y="2285142"/>
              <a:ext cx="665341"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failure rate …</a:t>
              </a:r>
            </a:p>
          </p:txBody>
        </p:sp>
      </p:grpSp>
      <p:grpSp>
        <p:nvGrpSpPr>
          <p:cNvPr id="55" name="Group 54"/>
          <p:cNvGrpSpPr/>
          <p:nvPr/>
        </p:nvGrpSpPr>
        <p:grpSpPr>
          <a:xfrm>
            <a:off x="7099047" y="3648659"/>
            <a:ext cx="1736597" cy="1592037"/>
            <a:chOff x="7127756" y="3878262"/>
            <a:chExt cx="1736843" cy="1592263"/>
          </a:xfrm>
        </p:grpSpPr>
        <p:sp>
          <p:nvSpPr>
            <p:cNvPr id="473"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4" name="Rectangle 3528"/>
            <p:cNvSpPr>
              <a:spLocks noChangeArrowheads="1"/>
            </p:cNvSpPr>
            <p:nvPr/>
          </p:nvSpPr>
          <p:spPr bwMode="auto">
            <a:xfrm>
              <a:off x="8061325" y="4216400"/>
              <a:ext cx="323853" cy="184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199" b="1" kern="0" dirty="0">
                  <a:solidFill>
                    <a:srgbClr val="FFFFFF"/>
                  </a:solidFill>
                  <a:latin typeface="Segoe UI Semibold" panose="020B0702040204020203" pitchFamily="34" charset="0"/>
                </a:rPr>
                <a:t>CIOs</a:t>
              </a:r>
              <a:endParaRPr lang="en-US" altLang="en-US" sz="1801" kern="0" dirty="0">
                <a:solidFill>
                  <a:srgbClr val="505050"/>
                </a:solidFill>
                <a:latin typeface="Segoe UI" panose="020B0502040204020203" pitchFamily="34" charset="0"/>
              </a:endParaRPr>
            </a:p>
          </p:txBody>
        </p:sp>
        <p:sp>
          <p:nvSpPr>
            <p:cNvPr id="475" name="Rectangle 3529"/>
            <p:cNvSpPr>
              <a:spLocks noChangeArrowheads="1"/>
            </p:cNvSpPr>
            <p:nvPr/>
          </p:nvSpPr>
          <p:spPr bwMode="auto">
            <a:xfrm>
              <a:off x="7732349" y="4001313"/>
              <a:ext cx="234071" cy="277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FFFFFF"/>
                  </a:solidFill>
                  <a:latin typeface="Segoe UI Light" panose="020B0502040204020203" pitchFamily="34" charset="0"/>
                </a:rPr>
                <a:t>70</a:t>
              </a:r>
              <a:endParaRPr lang="en-US" altLang="en-US" sz="1801" kern="0" dirty="0">
                <a:solidFill>
                  <a:srgbClr val="505050"/>
                </a:solidFill>
                <a:latin typeface="Segoe UI" panose="020B0502040204020203" pitchFamily="34" charset="0"/>
              </a:endParaRPr>
            </a:p>
          </p:txBody>
        </p:sp>
        <p:sp>
          <p:nvSpPr>
            <p:cNvPr id="476" name="Rectangle 3530"/>
            <p:cNvSpPr>
              <a:spLocks noChangeArrowheads="1"/>
            </p:cNvSpPr>
            <p:nvPr/>
          </p:nvSpPr>
          <p:spPr bwMode="auto">
            <a:xfrm>
              <a:off x="8005503" y="3950999"/>
              <a:ext cx="190785" cy="292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900" kern="0" dirty="0">
                  <a:solidFill>
                    <a:srgbClr val="FFFFFF"/>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477" name="Rectangle 3531"/>
            <p:cNvSpPr>
              <a:spLocks noChangeArrowheads="1"/>
            </p:cNvSpPr>
            <p:nvPr/>
          </p:nvSpPr>
          <p:spPr bwMode="auto">
            <a:xfrm>
              <a:off x="7127756" y="4981575"/>
              <a:ext cx="508224"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to </a:t>
              </a:r>
              <a:r>
                <a:rPr lang="en-US" altLang="en-US" sz="900" b="1" kern="0" dirty="0">
                  <a:solidFill>
                    <a:srgbClr val="002050"/>
                  </a:solidFill>
                  <a:latin typeface="Segoe UI" panose="020B0502040204020203" pitchFamily="34" charset="0"/>
                </a:rPr>
                <a:t>reduce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IT costs</a:t>
              </a:r>
              <a:endParaRPr lang="en-US" altLang="en-US" sz="1801" b="1" kern="0" dirty="0">
                <a:solidFill>
                  <a:srgbClr val="505050"/>
                </a:solidFill>
                <a:latin typeface="Segoe UI" panose="020B0502040204020203" pitchFamily="34" charset="0"/>
              </a:endParaRPr>
            </a:p>
          </p:txBody>
        </p:sp>
        <p:sp>
          <p:nvSpPr>
            <p:cNvPr id="478" name="Rectangle 3535"/>
            <p:cNvSpPr>
              <a:spLocks noChangeArrowheads="1"/>
            </p:cNvSpPr>
            <p:nvPr/>
          </p:nvSpPr>
          <p:spPr bwMode="auto">
            <a:xfrm>
              <a:off x="7193108" y="4548187"/>
              <a:ext cx="4440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Would</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increase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risk</a:t>
              </a:r>
              <a:endParaRPr lang="en-US" altLang="en-US" sz="1801" b="1" kern="0" dirty="0">
                <a:solidFill>
                  <a:srgbClr val="505050"/>
                </a:solidFill>
                <a:latin typeface="Segoe UI" panose="020B0502040204020203" pitchFamily="34" charset="0"/>
              </a:endParaRPr>
            </a:p>
          </p:txBody>
        </p:sp>
        <p:sp>
          <p:nvSpPr>
            <p:cNvPr id="479"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0"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1" name="Rectangle 3610"/>
            <p:cNvSpPr>
              <a:spLocks noChangeArrowheads="1"/>
            </p:cNvSpPr>
            <p:nvPr/>
          </p:nvSpPr>
          <p:spPr bwMode="auto">
            <a:xfrm>
              <a:off x="7891460" y="4981575"/>
              <a:ext cx="832077"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and </a:t>
              </a:r>
              <a:r>
                <a:rPr lang="en-US" altLang="en-US" sz="900" b="1" kern="0" dirty="0">
                  <a:solidFill>
                    <a:srgbClr val="002050"/>
                  </a:solidFill>
                  <a:latin typeface="Segoe UI" panose="020B0502040204020203" pitchFamily="34" charset="0"/>
                </a:rPr>
                <a:t>accelerate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business agility</a:t>
              </a:r>
            </a:p>
          </p:txBody>
        </p:sp>
        <p:sp>
          <p:nvSpPr>
            <p:cNvPr id="482"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3" name="Rectangle 3778"/>
            <p:cNvSpPr>
              <a:spLocks noChangeArrowheads="1"/>
            </p:cNvSpPr>
            <p:nvPr/>
          </p:nvSpPr>
          <p:spPr bwMode="auto">
            <a:xfrm>
              <a:off x="7918450" y="4256088"/>
              <a:ext cx="67336"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o</a:t>
              </a:r>
              <a:endParaRPr lang="en-US" altLang="en-US" sz="1801" kern="0" dirty="0">
                <a:solidFill>
                  <a:srgbClr val="505050"/>
                </a:solidFill>
                <a:latin typeface="Segoe UI" panose="020B0502040204020203" pitchFamily="34" charset="0"/>
              </a:endParaRPr>
            </a:p>
          </p:txBody>
        </p:sp>
        <p:sp>
          <p:nvSpPr>
            <p:cNvPr id="484" name="Rectangle 3779"/>
            <p:cNvSpPr>
              <a:spLocks noChangeArrowheads="1"/>
            </p:cNvSpPr>
            <p:nvPr/>
          </p:nvSpPr>
          <p:spPr bwMode="auto">
            <a:xfrm>
              <a:off x="7983537" y="4256088"/>
              <a:ext cx="3687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f</a:t>
              </a:r>
              <a:endParaRPr lang="en-US" altLang="en-US" sz="1801" kern="0" dirty="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315889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par>
                                <p:cTn id="85" presetID="2" presetClass="entr" presetSubtype="1" fill="hold" nodeType="withEffect">
                                  <p:stCondLst>
                                    <p:cond delay="0"/>
                                  </p:stCondLst>
                                  <p:childTnLst>
                                    <p:set>
                                      <p:cBhvr>
                                        <p:cTn id="86" dur="1" fill="hold">
                                          <p:stCondLst>
                                            <p:cond delay="0"/>
                                          </p:stCondLst>
                                        </p:cTn>
                                        <p:tgtEl>
                                          <p:spTgt spid="579"/>
                                        </p:tgtEl>
                                        <p:attrNameLst>
                                          <p:attrName>style.visibility</p:attrName>
                                        </p:attrNameLst>
                                      </p:cBhvr>
                                      <p:to>
                                        <p:strVal val="visible"/>
                                      </p:to>
                                    </p:set>
                                    <p:anim calcmode="lin" valueType="num">
                                      <p:cBhvr additive="base">
                                        <p:cTn id="87" dur="500" fill="hold"/>
                                        <p:tgtEl>
                                          <p:spTgt spid="579"/>
                                        </p:tgtEl>
                                        <p:attrNameLst>
                                          <p:attrName>ppt_x</p:attrName>
                                        </p:attrNameLst>
                                      </p:cBhvr>
                                      <p:tavLst>
                                        <p:tav tm="0">
                                          <p:val>
                                            <p:strVal val="#ppt_x"/>
                                          </p:val>
                                        </p:tav>
                                        <p:tav tm="100000">
                                          <p:val>
                                            <p:strVal val="#ppt_x"/>
                                          </p:val>
                                        </p:tav>
                                      </p:tavLst>
                                    </p:anim>
                                    <p:anim calcmode="lin" valueType="num">
                                      <p:cBhvr additive="base">
                                        <p:cTn id="88" dur="500" fill="hold"/>
                                        <p:tgtEl>
                                          <p:spTgt spid="579"/>
                                        </p:tgtEl>
                                        <p:attrNameLst>
                                          <p:attrName>ppt_y</p:attrName>
                                        </p:attrNameLst>
                                      </p:cBhvr>
                                      <p:tavLst>
                                        <p:tav tm="0">
                                          <p:val>
                                            <p:strVal val="0-#ppt_h/2"/>
                                          </p:val>
                                        </p:tav>
                                        <p:tav tm="100000">
                                          <p:val>
                                            <p:strVal val="#ppt_y"/>
                                          </p:val>
                                        </p:tav>
                                      </p:tavLst>
                                    </p:anim>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2" presetClass="entr" presetSubtype="1" fill="hold" nodeType="withEffect">
                                  <p:stCondLst>
                                    <p:cond delay="0"/>
                                  </p:stCondLst>
                                  <p:childTnLst>
                                    <p:set>
                                      <p:cBhvr>
                                        <p:cTn id="106" dur="1" fill="hold">
                                          <p:stCondLst>
                                            <p:cond delay="0"/>
                                          </p:stCondLst>
                                        </p:cTn>
                                        <p:tgtEl>
                                          <p:spTgt spid="581"/>
                                        </p:tgtEl>
                                        <p:attrNameLst>
                                          <p:attrName>style.visibility</p:attrName>
                                        </p:attrNameLst>
                                      </p:cBhvr>
                                      <p:to>
                                        <p:strVal val="visible"/>
                                      </p:to>
                                    </p:set>
                                    <p:anim calcmode="lin" valueType="num">
                                      <p:cBhvr additive="base">
                                        <p:cTn id="107" dur="500" fill="hold"/>
                                        <p:tgtEl>
                                          <p:spTgt spid="581"/>
                                        </p:tgtEl>
                                        <p:attrNameLst>
                                          <p:attrName>ppt_x</p:attrName>
                                        </p:attrNameLst>
                                      </p:cBhvr>
                                      <p:tavLst>
                                        <p:tav tm="0">
                                          <p:val>
                                            <p:strVal val="#ppt_x"/>
                                          </p:val>
                                        </p:tav>
                                        <p:tav tm="100000">
                                          <p:val>
                                            <p:strVal val="#ppt_x"/>
                                          </p:val>
                                        </p:tav>
                                      </p:tavLst>
                                    </p:anim>
                                    <p:anim calcmode="lin" valueType="num">
                                      <p:cBhvr additive="base">
                                        <p:cTn id="108" dur="500" fill="hold"/>
                                        <p:tgtEl>
                                          <p:spTgt spid="581"/>
                                        </p:tgtEl>
                                        <p:attrNameLst>
                                          <p:attrName>ppt_y</p:attrName>
                                        </p:attrNameLst>
                                      </p:cBhvr>
                                      <p:tavLst>
                                        <p:tav tm="0">
                                          <p:val>
                                            <p:strVal val="0-#ppt_h/2"/>
                                          </p:val>
                                        </p:tav>
                                        <p:tav tm="100000">
                                          <p:val>
                                            <p:strVal val="#ppt_y"/>
                                          </p:val>
                                        </p:tav>
                                      </p:tavLst>
                                    </p:anim>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solidFill>
                  <a:srgbClr val="505050"/>
                </a:solidFill>
              </a:rPr>
              <a:t>Software delivery challenges</a:t>
            </a:r>
          </a:p>
        </p:txBody>
      </p:sp>
      <p:grpSp>
        <p:nvGrpSpPr>
          <p:cNvPr id="11" name="Group 10"/>
          <p:cNvGrpSpPr/>
          <p:nvPr/>
        </p:nvGrpSpPr>
        <p:grpSpPr>
          <a:xfrm>
            <a:off x="881" y="1414587"/>
            <a:ext cx="4088314" cy="4565223"/>
            <a:chOff x="0" y="1414292"/>
            <a:chExt cx="4088894" cy="4565870"/>
          </a:xfrm>
        </p:grpSpPr>
        <p:sp>
          <p:nvSpPr>
            <p:cNvPr id="35" name="Text Placeholder 5"/>
            <p:cNvSpPr txBox="1">
              <a:spLocks/>
            </p:cNvSpPr>
            <p:nvPr/>
          </p:nvSpPr>
          <p:spPr>
            <a:xfrm>
              <a:off x="0" y="1414292"/>
              <a:ext cx="4088894" cy="4565870"/>
            </a:xfrm>
            <a:prstGeom prst="rect">
              <a:avLst/>
            </a:prstGeom>
            <a:solidFill>
              <a:srgbClr val="2BB8EB"/>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dirty="0"/>
                <a:t> </a:t>
              </a:r>
            </a:p>
          </p:txBody>
        </p:sp>
        <p:sp>
          <p:nvSpPr>
            <p:cNvPr id="36" name="TextBox 35"/>
            <p:cNvSpPr txBox="1"/>
            <p:nvPr/>
          </p:nvSpPr>
          <p:spPr>
            <a:xfrm>
              <a:off x="1" y="5084879"/>
              <a:ext cx="4041281" cy="895282"/>
            </a:xfrm>
            <a:prstGeom prst="rect">
              <a:avLst/>
            </a:prstGeom>
            <a:noFill/>
          </p:spPr>
          <p:txBody>
            <a:bodyPr wrap="square" lIns="182854" tIns="198927" rIns="248659" bIns="248659" rtlCol="0" anchor="b">
              <a:spAutoFit/>
            </a:bodyPr>
            <a:lstStyle/>
            <a:p>
              <a:pPr defTabSz="932266">
                <a:lnSpc>
                  <a:spcPct val="90000"/>
                </a:lnSpc>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173200" y="1414586"/>
            <a:ext cx="4122607" cy="4568350"/>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a:t> </a:t>
              </a:r>
              <a:endParaRPr lang="en-US" sz="3264" dirty="0"/>
            </a:p>
          </p:txBody>
        </p:sp>
        <p:sp>
          <p:nvSpPr>
            <p:cNvPr id="40" name="TextBox 39"/>
            <p:cNvSpPr txBox="1"/>
            <p:nvPr/>
          </p:nvSpPr>
          <p:spPr>
            <a:xfrm>
              <a:off x="4172910" y="5084941"/>
              <a:ext cx="4123192" cy="895282"/>
            </a:xfrm>
            <a:prstGeom prst="rect">
              <a:avLst/>
            </a:prstGeom>
            <a:noFill/>
          </p:spPr>
          <p:txBody>
            <a:bodyPr wrap="square" lIns="182854" tIns="198927" rIns="91427" bIns="248659" rtlCol="0">
              <a:spAutoFit/>
            </a:bodyPr>
            <a:lstStyle>
              <a:defPPr>
                <a:defRPr lang="en-US"/>
              </a:defPPr>
              <a:lvl1pPr>
                <a:lnSpc>
                  <a:spcPct val="90000"/>
                </a:lnSpc>
                <a:defRPr sz="3600">
                  <a:solidFill>
                    <a:srgbClr val="FFFFFF"/>
                  </a:solidFill>
                  <a:latin typeface="Segoe UI Light"/>
                </a:defRPr>
              </a:lvl1pPr>
            </a:lstStyle>
            <a:p>
              <a:pPr defTabSz="932266">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345585" y="1414585"/>
            <a:ext cx="4483729" cy="4565286"/>
            <a:chOff x="8345886" y="1414289"/>
            <a:chExt cx="4484365" cy="4565933"/>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a:t> </a:t>
              </a:r>
              <a:endParaRPr lang="en-US" sz="3264" dirty="0"/>
            </a:p>
          </p:txBody>
        </p:sp>
        <p:sp>
          <p:nvSpPr>
            <p:cNvPr id="44" name="TextBox 43"/>
            <p:cNvSpPr txBox="1"/>
            <p:nvPr/>
          </p:nvSpPr>
          <p:spPr>
            <a:xfrm>
              <a:off x="8346699" y="5084940"/>
              <a:ext cx="4483552" cy="895282"/>
            </a:xfrm>
            <a:prstGeom prst="rect">
              <a:avLst/>
            </a:prstGeom>
            <a:noFill/>
          </p:spPr>
          <p:txBody>
            <a:bodyPr wrap="square" lIns="182854" tIns="198927" rIns="248659" bIns="248659" rtlCol="0">
              <a:spAutoFit/>
            </a:bodyPr>
            <a:lstStyle>
              <a:defPPr>
                <a:defRPr lang="en-US"/>
              </a:defPPr>
              <a:lvl1pPr>
                <a:lnSpc>
                  <a:spcPct val="90000"/>
                </a:lnSpc>
                <a:defRPr sz="3600">
                  <a:solidFill>
                    <a:srgbClr val="FFFFFF"/>
                  </a:solidFill>
                  <a:latin typeface="Segoe UI Light"/>
                </a:defRPr>
              </a:lvl1pPr>
            </a:lstStyle>
            <a:p>
              <a:pPr defTabSz="932266">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pic>
          <p:nvPicPr>
            <p:cNvPr id="4" name="Picture 3" descr="lackofinsight-01.eps"/>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8345886" y="1476312"/>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9575800" y="546100"/>
                <a:ext cx="508000" cy="738725"/>
              </a:xfrm>
              <a:prstGeom prst="rect">
                <a:avLst/>
              </a:prstGeom>
              <a:noFill/>
            </p:spPr>
            <p:txBody>
              <a:bodyPr wrap="square" lIns="182854" tIns="146283" rIns="182854" bIns="146283" rtlCol="0">
                <a:spAutoFit/>
              </a:bodyPr>
              <a:lstStyle/>
              <a:p>
                <a:pPr defTabSz="91434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370325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p:cNvSpPr/>
          <p:nvPr/>
        </p:nvSpPr>
        <p:spPr bwMode="auto">
          <a:xfrm>
            <a:off x="883" y="5821832"/>
            <a:ext cx="12434711" cy="11721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6" name="Group 55"/>
          <p:cNvGrpSpPr/>
          <p:nvPr/>
        </p:nvGrpSpPr>
        <p:grpSpPr>
          <a:xfrm>
            <a:off x="1177739" y="3441318"/>
            <a:ext cx="1423768" cy="2666576"/>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7" name="Title 6"/>
          <p:cNvSpPr>
            <a:spLocks noGrp="1"/>
          </p:cNvSpPr>
          <p:nvPr>
            <p:ph type="title"/>
          </p:nvPr>
        </p:nvSpPr>
        <p:spPr/>
        <p:txBody>
          <a:bodyPr/>
          <a:lstStyle/>
          <a:p>
            <a:r>
              <a:rPr lang="en-US" dirty="0">
                <a:solidFill>
                  <a:srgbClr val="505050"/>
                </a:solidFill>
              </a:rPr>
              <a:t>Traditional development and operations</a:t>
            </a:r>
          </a:p>
        </p:txBody>
      </p:sp>
      <p:grpSp>
        <p:nvGrpSpPr>
          <p:cNvPr id="9" name="Group 8"/>
          <p:cNvGrpSpPr/>
          <p:nvPr/>
        </p:nvGrpSpPr>
        <p:grpSpPr>
          <a:xfrm>
            <a:off x="7112705" y="4152697"/>
            <a:ext cx="562506" cy="297362"/>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2" name="Picture 3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68591" y="2211776"/>
            <a:ext cx="657659" cy="4014574"/>
          </a:xfrm>
          <a:prstGeom prst="rect">
            <a:avLst/>
          </a:prstGeom>
        </p:spPr>
      </p:pic>
      <p:grpSp>
        <p:nvGrpSpPr>
          <p:cNvPr id="104" name="Group 103"/>
          <p:cNvGrpSpPr/>
          <p:nvPr/>
        </p:nvGrpSpPr>
        <p:grpSpPr>
          <a:xfrm flipH="1">
            <a:off x="4859173" y="3398060"/>
            <a:ext cx="1068679" cy="2709834"/>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105" name="TextBox 104"/>
          <p:cNvSpPr txBox="1"/>
          <p:nvPr/>
        </p:nvSpPr>
        <p:spPr>
          <a:xfrm>
            <a:off x="1198547" y="4111517"/>
            <a:ext cx="766248" cy="516894"/>
          </a:xfrm>
          <a:prstGeom prst="rect">
            <a:avLst/>
          </a:prstGeom>
          <a:noFill/>
        </p:spPr>
        <p:txBody>
          <a:bodyPr wrap="none" lIns="182854" tIns="146283" rIns="182854" bIns="146283" rtlCol="0">
            <a:spAutoFit/>
          </a:bodyPr>
          <a:lstStyle/>
          <a:p>
            <a:pPr defTabSz="932681">
              <a:lnSpc>
                <a:spcPct val="90000"/>
              </a:lnSpc>
              <a:spcAft>
                <a:spcPts val="600"/>
              </a:spcAft>
            </a:pPr>
            <a:r>
              <a:rPr lang="en-US" sz="1599" b="1" dirty="0">
                <a:gradFill>
                  <a:gsLst>
                    <a:gs pos="2917">
                      <a:srgbClr val="505050">
                        <a:lumMod val="50000"/>
                      </a:srgbClr>
                    </a:gs>
                    <a:gs pos="30000">
                      <a:srgbClr val="505050">
                        <a:lumMod val="50000"/>
                      </a:srgbClr>
                    </a:gs>
                  </a:gsLst>
                  <a:lin ang="5400000" scaled="0"/>
                </a:gradFill>
                <a:latin typeface="Segoe UI"/>
              </a:rPr>
              <a:t>DEV</a:t>
            </a:r>
          </a:p>
        </p:txBody>
      </p:sp>
      <p:sp>
        <p:nvSpPr>
          <p:cNvPr id="106" name="TextBox 105"/>
          <p:cNvSpPr txBox="1"/>
          <p:nvPr/>
        </p:nvSpPr>
        <p:spPr>
          <a:xfrm>
            <a:off x="5138655" y="4139959"/>
            <a:ext cx="766824" cy="516894"/>
          </a:xfrm>
          <a:prstGeom prst="rect">
            <a:avLst/>
          </a:prstGeom>
          <a:noFill/>
        </p:spPr>
        <p:txBody>
          <a:bodyPr wrap="none" lIns="182854" tIns="146283" rIns="182854" bIns="146283" rtlCol="0">
            <a:spAutoFit/>
          </a:bodyPr>
          <a:lstStyle/>
          <a:p>
            <a:pPr defTabSz="932681">
              <a:lnSpc>
                <a:spcPct val="90000"/>
              </a:lnSpc>
              <a:spcAft>
                <a:spcPts val="600"/>
              </a:spcAft>
            </a:pPr>
            <a:r>
              <a:rPr lang="en-US" sz="1599" b="1" dirty="0">
                <a:gradFill>
                  <a:gsLst>
                    <a:gs pos="2917">
                      <a:srgbClr val="FFFFFF"/>
                    </a:gs>
                    <a:gs pos="30000">
                      <a:srgbClr val="FFFFFF"/>
                    </a:gs>
                  </a:gsLst>
                  <a:lin ang="5400000" scaled="0"/>
                </a:gradFill>
                <a:latin typeface="Segoe UI"/>
              </a:rPr>
              <a:t>OPS</a:t>
            </a:r>
          </a:p>
        </p:txBody>
      </p:sp>
      <p:grpSp>
        <p:nvGrpSpPr>
          <p:cNvPr id="108" name="Group 107"/>
          <p:cNvGrpSpPr/>
          <p:nvPr/>
        </p:nvGrpSpPr>
        <p:grpSpPr>
          <a:xfrm>
            <a:off x="1849155" y="4023409"/>
            <a:ext cx="655031" cy="675946"/>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a:solidFill>
                  <a:srgbClr val="000000"/>
                </a:solidFill>
                <a:latin typeface="Segoe UI"/>
              </a:endParaRPr>
            </a:p>
          </p:txBody>
        </p:sp>
      </p:grpSp>
      <p:sp>
        <p:nvSpPr>
          <p:cNvPr id="4" name="TextBox 3"/>
          <p:cNvSpPr txBox="1"/>
          <p:nvPr/>
        </p:nvSpPr>
        <p:spPr>
          <a:xfrm>
            <a:off x="8058422" y="3734949"/>
            <a:ext cx="4780322" cy="1126420"/>
          </a:xfrm>
          <a:prstGeom prst="rect">
            <a:avLst/>
          </a:prstGeom>
          <a:noFill/>
        </p:spPr>
        <p:txBody>
          <a:bodyPr wrap="square" lIns="182854" tIns="146283" rIns="182854" bIns="146283" rtlCol="0">
            <a:spAutoFit/>
          </a:bodyPr>
          <a:lstStyle/>
          <a:p>
            <a:pPr defTabSz="932681">
              <a:lnSpc>
                <a:spcPct val="90000"/>
              </a:lnSpc>
              <a:spcAft>
                <a:spcPts val="600"/>
              </a:spcAft>
            </a:pPr>
            <a:r>
              <a:rPr lang="en-US" sz="6000" dirty="0">
                <a:solidFill>
                  <a:srgbClr val="0078D7"/>
                </a:solidFill>
                <a:latin typeface="+mj-lt"/>
              </a:rPr>
              <a:t>DISASTER</a:t>
            </a:r>
            <a:endParaRPr lang="en-US" sz="4400" dirty="0">
              <a:solidFill>
                <a:srgbClr val="0078D7"/>
              </a:solidFill>
              <a:latin typeface="+mj-lt"/>
            </a:endParaRPr>
          </a:p>
        </p:txBody>
      </p:sp>
    </p:spTree>
    <p:extLst>
      <p:ext uri="{BB962C8B-B14F-4D97-AF65-F5344CB8AC3E}">
        <p14:creationId xmlns:p14="http://schemas.microsoft.com/office/powerpoint/2010/main" val="2245133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solidFill>
                  <a:srgbClr val="505050"/>
                </a:solidFill>
                <a:ea typeface="+mn-ea"/>
              </a:rPr>
              <a:t>DevOps practices</a:t>
            </a:r>
          </a:p>
        </p:txBody>
      </p:sp>
      <p:sp>
        <p:nvSpPr>
          <p:cNvPr id="3" name="Text Placeholder 2"/>
          <p:cNvSpPr>
            <a:spLocks noGrp="1"/>
          </p:cNvSpPr>
          <p:nvPr>
            <p:ph type="body" sz="quarter" idx="10"/>
          </p:nvPr>
        </p:nvSpPr>
        <p:spPr>
          <a:xfrm>
            <a:off x="275484" y="1516062"/>
            <a:ext cx="5180754" cy="3394775"/>
          </a:xfrm>
        </p:spPr>
        <p:txBody>
          <a:bodyPr/>
          <a:lstStyle/>
          <a:p>
            <a:pPr marL="0" indent="0" fontAlgn="ctr">
              <a:buClr>
                <a:srgbClr val="505050"/>
              </a:buClr>
              <a:buNone/>
            </a:pPr>
            <a:r>
              <a:rPr lang="en-US" sz="2800" dirty="0">
                <a:solidFill>
                  <a:srgbClr val="0078D7"/>
                </a:solidFill>
              </a:rPr>
              <a:t>7 primary steps</a:t>
            </a:r>
          </a:p>
          <a:p>
            <a:pPr fontAlgn="ctr">
              <a:buClr>
                <a:srgbClr val="505050"/>
              </a:buClr>
            </a:pPr>
            <a:r>
              <a:rPr lang="en-US" sz="1800" dirty="0">
                <a:solidFill>
                  <a:srgbClr val="505050"/>
                </a:solidFill>
              </a:rPr>
              <a:t>Infrastructure as Code (</a:t>
            </a:r>
            <a:r>
              <a:rPr lang="en-US" sz="1800" dirty="0" err="1">
                <a:solidFill>
                  <a:srgbClr val="505050"/>
                </a:solidFill>
              </a:rPr>
              <a:t>IaC</a:t>
            </a:r>
            <a:r>
              <a:rPr lang="en-US" sz="1800" dirty="0">
                <a:solidFill>
                  <a:srgbClr val="505050"/>
                </a:solidFill>
              </a:rPr>
              <a:t>)</a:t>
            </a:r>
          </a:p>
          <a:p>
            <a:pPr fontAlgn="ctr">
              <a:buClr>
                <a:srgbClr val="505050"/>
              </a:buClr>
            </a:pPr>
            <a:r>
              <a:rPr lang="en-US" sz="1800" dirty="0">
                <a:solidFill>
                  <a:srgbClr val="505050"/>
                </a:solidFill>
              </a:rPr>
              <a:t>Continuous Integration</a:t>
            </a:r>
          </a:p>
          <a:p>
            <a:pPr fontAlgn="ctr">
              <a:buClr>
                <a:srgbClr val="505050"/>
              </a:buClr>
            </a:pPr>
            <a:r>
              <a:rPr lang="en-US" sz="1800" dirty="0">
                <a:solidFill>
                  <a:srgbClr val="505050"/>
                </a:solidFill>
              </a:rPr>
              <a:t>Automated Testing</a:t>
            </a:r>
          </a:p>
          <a:p>
            <a:pPr fontAlgn="ctr">
              <a:buClr>
                <a:srgbClr val="505050"/>
              </a:buClr>
            </a:pPr>
            <a:r>
              <a:rPr lang="en-US" sz="1800" dirty="0">
                <a:solidFill>
                  <a:srgbClr val="505050"/>
                </a:solidFill>
              </a:rPr>
              <a:t>Continuous Deployment</a:t>
            </a:r>
          </a:p>
          <a:p>
            <a:pPr fontAlgn="ctr">
              <a:buClr>
                <a:srgbClr val="505050"/>
              </a:buClr>
            </a:pPr>
            <a:r>
              <a:rPr lang="en-US" sz="1800" dirty="0">
                <a:solidFill>
                  <a:srgbClr val="505050"/>
                </a:solidFill>
              </a:rPr>
              <a:t>Release Management</a:t>
            </a:r>
          </a:p>
          <a:p>
            <a:pPr fontAlgn="ctr">
              <a:buClr>
                <a:srgbClr val="505050"/>
              </a:buClr>
            </a:pPr>
            <a:r>
              <a:rPr lang="en-US" sz="1800" dirty="0">
                <a:solidFill>
                  <a:srgbClr val="505050"/>
                </a:solidFill>
              </a:rPr>
              <a:t>App Performance Monitoring</a:t>
            </a:r>
          </a:p>
          <a:p>
            <a:pPr fontAlgn="ctr">
              <a:buClr>
                <a:srgbClr val="505050"/>
              </a:buClr>
            </a:pPr>
            <a:r>
              <a:rPr lang="en-US" sz="1800" dirty="0">
                <a:solidFill>
                  <a:srgbClr val="505050"/>
                </a:solidFill>
              </a:rPr>
              <a:t>Configuration Management</a:t>
            </a:r>
          </a:p>
        </p:txBody>
      </p:sp>
      <p:sp>
        <p:nvSpPr>
          <p:cNvPr id="4" name="Text Placeholder 3"/>
          <p:cNvSpPr>
            <a:spLocks noGrp="1"/>
          </p:cNvSpPr>
          <p:nvPr>
            <p:ph type="body" sz="quarter" idx="11"/>
          </p:nvPr>
        </p:nvSpPr>
        <p:spPr>
          <a:xfrm>
            <a:off x="6675377" y="1516062"/>
            <a:ext cx="5760218" cy="3394775"/>
          </a:xfrm>
          <a:ln>
            <a:noFill/>
          </a:ln>
        </p:spPr>
        <p:txBody>
          <a:bodyPr/>
          <a:lstStyle/>
          <a:p>
            <a:pPr marL="0" indent="0" fontAlgn="ctr">
              <a:buClr>
                <a:srgbClr val="505050"/>
              </a:buClr>
              <a:buNone/>
            </a:pPr>
            <a:r>
              <a:rPr lang="en-US" sz="2800" dirty="0">
                <a:solidFill>
                  <a:srgbClr val="0078D7"/>
                </a:solidFill>
              </a:rPr>
              <a:t>Extended practices</a:t>
            </a:r>
          </a:p>
          <a:p>
            <a:pPr fontAlgn="ctr">
              <a:buClr>
                <a:srgbClr val="505050"/>
              </a:buClr>
            </a:pPr>
            <a:r>
              <a:rPr lang="en-US" sz="1800" dirty="0">
                <a:solidFill>
                  <a:srgbClr val="505050"/>
                </a:solidFill>
              </a:rPr>
              <a:t>Availability Monitoring</a:t>
            </a:r>
          </a:p>
          <a:p>
            <a:pPr fontAlgn="ctr">
              <a:buClr>
                <a:srgbClr val="505050"/>
              </a:buClr>
            </a:pPr>
            <a:r>
              <a:rPr lang="en-US" sz="1800" dirty="0">
                <a:solidFill>
                  <a:srgbClr val="505050"/>
                </a:solidFill>
              </a:rPr>
              <a:t>Load Testing and </a:t>
            </a:r>
            <a:r>
              <a:rPr lang="en-US" sz="1800" dirty="0" err="1">
                <a:solidFill>
                  <a:srgbClr val="505050"/>
                </a:solidFill>
              </a:rPr>
              <a:t>Autoscale</a:t>
            </a:r>
            <a:endParaRPr lang="en-US" sz="1800" dirty="0">
              <a:solidFill>
                <a:srgbClr val="505050"/>
              </a:solidFill>
            </a:endParaRPr>
          </a:p>
          <a:p>
            <a:pPr fontAlgn="ctr">
              <a:buClr>
                <a:srgbClr val="505050"/>
              </a:buClr>
            </a:pPr>
            <a:r>
              <a:rPr lang="en-US" sz="1800" dirty="0">
                <a:solidFill>
                  <a:srgbClr val="505050"/>
                </a:solidFill>
              </a:rPr>
              <a:t>Feature Flags</a:t>
            </a:r>
          </a:p>
          <a:p>
            <a:pPr fontAlgn="ctr">
              <a:buClr>
                <a:srgbClr val="505050"/>
              </a:buClr>
            </a:pPr>
            <a:r>
              <a:rPr lang="en-US" sz="1800" dirty="0">
                <a:solidFill>
                  <a:srgbClr val="505050"/>
                </a:solidFill>
              </a:rPr>
              <a:t>Automated Environment De-Provisioning</a:t>
            </a:r>
          </a:p>
          <a:p>
            <a:pPr fontAlgn="ctr">
              <a:buClr>
                <a:srgbClr val="505050"/>
              </a:buClr>
            </a:pPr>
            <a:r>
              <a:rPr lang="en-US" sz="1800" dirty="0">
                <a:solidFill>
                  <a:srgbClr val="505050"/>
                </a:solidFill>
              </a:rPr>
              <a:t>Self-service Environments</a:t>
            </a:r>
          </a:p>
          <a:p>
            <a:pPr fontAlgn="ctr">
              <a:buClr>
                <a:srgbClr val="505050"/>
              </a:buClr>
            </a:pPr>
            <a:r>
              <a:rPr lang="en-US" sz="1800" dirty="0">
                <a:solidFill>
                  <a:srgbClr val="505050"/>
                </a:solidFill>
              </a:rPr>
              <a:t>Automated Recovery (Rollback and Roll-forward)</a:t>
            </a:r>
          </a:p>
          <a:p>
            <a:pPr fontAlgn="ctr">
              <a:buClr>
                <a:srgbClr val="505050"/>
              </a:buClr>
            </a:pPr>
            <a:r>
              <a:rPr lang="en-US" sz="1800" dirty="0">
                <a:solidFill>
                  <a:srgbClr val="505050"/>
                </a:solidFill>
              </a:rPr>
              <a:t>Hypothesis-driven Development </a:t>
            </a:r>
          </a:p>
        </p:txBody>
      </p:sp>
      <p:sp>
        <p:nvSpPr>
          <p:cNvPr id="5" name="Rectangle 4"/>
          <p:cNvSpPr/>
          <p:nvPr/>
        </p:nvSpPr>
        <p:spPr>
          <a:xfrm>
            <a:off x="274639" y="6316662"/>
            <a:ext cx="7848597" cy="480131"/>
          </a:xfrm>
          <a:prstGeom prst="rect">
            <a:avLst/>
          </a:prstGeom>
        </p:spPr>
        <p:txBody>
          <a:bodyPr wrap="square">
            <a:spAutoFit/>
          </a:bodyPr>
          <a:lstStyle/>
          <a:p>
            <a:pPr defTabSz="932681">
              <a:lnSpc>
                <a:spcPct val="90000"/>
              </a:lnSpc>
              <a:spcBef>
                <a:spcPct val="20000"/>
              </a:spcBef>
              <a:buSzPct val="90000"/>
              <a:defRPr/>
            </a:pPr>
            <a:r>
              <a:rPr lang="en-US" sz="2800" b="1" u="sng" dirty="0">
                <a:solidFill>
                  <a:srgbClr val="0078D7"/>
                </a:solidFill>
              </a:rPr>
              <a:t>http://www.itproguy.com/devops-practices/  </a:t>
            </a:r>
          </a:p>
        </p:txBody>
      </p:sp>
    </p:spTree>
    <p:extLst>
      <p:ext uri="{BB962C8B-B14F-4D97-AF65-F5344CB8AC3E}">
        <p14:creationId xmlns:p14="http://schemas.microsoft.com/office/powerpoint/2010/main" val="12668317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Continuous integration (CI)</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31" name="Freeform 5"/>
          <p:cNvSpPr>
            <a:spLocks/>
          </p:cNvSpPr>
          <p:nvPr/>
        </p:nvSpPr>
        <p:spPr bwMode="auto">
          <a:xfrm>
            <a:off x="5043497" y="3649087"/>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2" name="Group 1"/>
          <p:cNvGrpSpPr/>
          <p:nvPr/>
        </p:nvGrpSpPr>
        <p:grpSpPr>
          <a:xfrm>
            <a:off x="1083053" y="2405000"/>
            <a:ext cx="1837143" cy="918654"/>
            <a:chOff x="1082324" y="2404845"/>
            <a:chExt cx="1837403" cy="918784"/>
          </a:xfrm>
        </p:grpSpPr>
        <p:sp>
          <p:nvSpPr>
            <p:cNvPr id="122" name="TextBox 121"/>
            <p:cNvSpPr txBox="1"/>
            <p:nvPr/>
          </p:nvSpPr>
          <p:spPr>
            <a:xfrm>
              <a:off x="1545772" y="2404845"/>
              <a:ext cx="1267141" cy="544927"/>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5" name="Freeform 5"/>
            <p:cNvSpPr>
              <a:spLocks/>
            </p:cNvSpPr>
            <p:nvPr/>
          </p:nvSpPr>
          <p:spPr bwMode="auto">
            <a:xfrm>
              <a:off x="1082324" y="2713367"/>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0835" y="2932284"/>
              <a:ext cx="1378892" cy="9041"/>
            </a:xfrm>
            <a:prstGeom prst="straightConnector1">
              <a:avLst/>
            </a:prstGeom>
            <a:noFill/>
            <a:ln w="38100" cap="flat" cmpd="sng" algn="ctr">
              <a:solidFill>
                <a:srgbClr val="541868"/>
              </a:solidFill>
              <a:prstDash val="solid"/>
              <a:headEnd type="none"/>
              <a:tailEnd type="triangle"/>
            </a:ln>
            <a:effectLst/>
          </p:spPr>
        </p:cxnSp>
      </p:grpSp>
      <p:grpSp>
        <p:nvGrpSpPr>
          <p:cNvPr id="4" name="Group 3"/>
          <p:cNvGrpSpPr/>
          <p:nvPr/>
        </p:nvGrpSpPr>
        <p:grpSpPr>
          <a:xfrm>
            <a:off x="3045980" y="2405000"/>
            <a:ext cx="1868460" cy="918654"/>
            <a:chOff x="3045527" y="2404845"/>
            <a:chExt cx="1868725" cy="918784"/>
          </a:xfrm>
        </p:grpSpPr>
        <p:sp>
          <p:nvSpPr>
            <p:cNvPr id="123" name="TextBox 122"/>
            <p:cNvSpPr txBox="1"/>
            <p:nvPr/>
          </p:nvSpPr>
          <p:spPr>
            <a:xfrm>
              <a:off x="3573453" y="2404845"/>
              <a:ext cx="1098802" cy="544927"/>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8" name="Freeform 5"/>
            <p:cNvSpPr>
              <a:spLocks/>
            </p:cNvSpPr>
            <p:nvPr/>
          </p:nvSpPr>
          <p:spPr bwMode="auto">
            <a:xfrm>
              <a:off x="3045527" y="2713367"/>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4" name="Straight Arrow Connector 133"/>
            <p:cNvCxnSpPr/>
            <p:nvPr/>
          </p:nvCxnSpPr>
          <p:spPr>
            <a:xfrm flipV="1">
              <a:off x="3474827" y="2924510"/>
              <a:ext cx="1439425" cy="1"/>
            </a:xfrm>
            <a:prstGeom prst="straightConnector1">
              <a:avLst/>
            </a:prstGeom>
            <a:noFill/>
            <a:ln w="38100" cap="flat" cmpd="sng" algn="ctr">
              <a:solidFill>
                <a:srgbClr val="541868"/>
              </a:solidFill>
              <a:prstDash val="solid"/>
              <a:headEnd type="none"/>
              <a:tailEnd type="triangle"/>
            </a:ln>
            <a:effectLst/>
          </p:spPr>
        </p:cxnSp>
      </p:grpSp>
      <p:grpSp>
        <p:nvGrpSpPr>
          <p:cNvPr id="6" name="Group 5"/>
          <p:cNvGrpSpPr/>
          <p:nvPr/>
        </p:nvGrpSpPr>
        <p:grpSpPr>
          <a:xfrm>
            <a:off x="1083053" y="3695861"/>
            <a:ext cx="3829865" cy="827278"/>
            <a:chOff x="1082324" y="3695889"/>
            <a:chExt cx="3830408" cy="827396"/>
          </a:xfrm>
        </p:grpSpPr>
        <p:sp>
          <p:nvSpPr>
            <p:cNvPr id="126" name="Freeform 5"/>
            <p:cNvSpPr>
              <a:spLocks/>
            </p:cNvSpPr>
            <p:nvPr/>
          </p:nvSpPr>
          <p:spPr bwMode="auto">
            <a:xfrm>
              <a:off x="1082324" y="369588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527" y="369588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7" name="Straight Arrow Connector 136"/>
            <p:cNvCxnSpPr/>
            <p:nvPr/>
          </p:nvCxnSpPr>
          <p:spPr>
            <a:xfrm flipV="1">
              <a:off x="1540835" y="3928205"/>
              <a:ext cx="1378892" cy="9041"/>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307" y="3921430"/>
              <a:ext cx="1439425" cy="1"/>
            </a:xfrm>
            <a:prstGeom prst="straightConnector1">
              <a:avLst/>
            </a:prstGeom>
            <a:noFill/>
            <a:ln w="38100" cap="flat" cmpd="sng" algn="ctr">
              <a:solidFill>
                <a:srgbClr val="541868"/>
              </a:solidFill>
              <a:prstDash val="solid"/>
              <a:headEnd type="none"/>
              <a:tailEnd type="triangle"/>
            </a:ln>
            <a:effectLst/>
          </p:spPr>
        </p:cxnSp>
        <p:sp>
          <p:nvSpPr>
            <p:cNvPr id="141" name="TextBox 140"/>
            <p:cNvSpPr txBox="1"/>
            <p:nvPr/>
          </p:nvSpPr>
          <p:spPr>
            <a:xfrm>
              <a:off x="1545772" y="3978357"/>
              <a:ext cx="1334476" cy="544928"/>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grpSp>
        <p:nvGrpSpPr>
          <p:cNvPr id="5" name="Group 4"/>
          <p:cNvGrpSpPr/>
          <p:nvPr/>
        </p:nvGrpSpPr>
        <p:grpSpPr>
          <a:xfrm>
            <a:off x="1320486" y="2834046"/>
            <a:ext cx="3952030" cy="675365"/>
            <a:chOff x="1319792" y="2833953"/>
            <a:chExt cx="3952590" cy="675461"/>
          </a:xfrm>
        </p:grpSpPr>
        <p:sp>
          <p:nvSpPr>
            <p:cNvPr id="124" name="TextBox 123"/>
            <p:cNvSpPr txBox="1"/>
            <p:nvPr/>
          </p:nvSpPr>
          <p:spPr>
            <a:xfrm>
              <a:off x="1545772" y="2964486"/>
              <a:ext cx="1334476" cy="544928"/>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cxnSp>
          <p:nvCxnSpPr>
            <p:cNvPr id="135" name="Straight Arrow Connector 134"/>
            <p:cNvCxnSpPr/>
            <p:nvPr/>
          </p:nvCxnSpPr>
          <p:spPr>
            <a:xfrm flipH="1">
              <a:off x="1319792" y="3475993"/>
              <a:ext cx="3742006" cy="0"/>
            </a:xfrm>
            <a:prstGeom prst="straightConnector1">
              <a:avLst/>
            </a:prstGeom>
            <a:noFill/>
            <a:ln w="38100" cap="flat" cmpd="sng" algn="ctr">
              <a:solidFill>
                <a:srgbClr val="D1281C"/>
              </a:solidFill>
              <a:prstDash val="sysDash"/>
              <a:headEnd type="none"/>
              <a:tailEnd type="arrow"/>
            </a:ln>
            <a:effectLst/>
          </p:spPr>
        </p:cxnSp>
        <p:grpSp>
          <p:nvGrpSpPr>
            <p:cNvPr id="159" name="Group 360"/>
            <p:cNvGrpSpPr>
              <a:grpSpLocks noChangeAspect="1"/>
            </p:cNvGrpSpPr>
            <p:nvPr/>
          </p:nvGrpSpPr>
          <p:grpSpPr bwMode="auto">
            <a:xfrm flipH="1">
              <a:off x="5226663" y="2833953"/>
              <a:ext cx="45719" cy="523308"/>
              <a:chOff x="-1094" y="330"/>
              <a:chExt cx="130" cy="1488"/>
            </a:xfrm>
            <a:solidFill>
              <a:srgbClr val="FFFFFF"/>
            </a:solidFill>
          </p:grpSpPr>
          <p:sp>
            <p:nvSpPr>
              <p:cNvPr id="160" name="Freeform 361"/>
              <p:cNvSpPr>
                <a:spLocks/>
              </p:cNvSpPr>
              <p:nvPr/>
            </p:nvSpPr>
            <p:spPr bwMode="auto">
              <a:xfrm>
                <a:off x="-1094" y="330"/>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61"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60" name="Group 59"/>
          <p:cNvGrpSpPr/>
          <p:nvPr/>
        </p:nvGrpSpPr>
        <p:grpSpPr>
          <a:xfrm>
            <a:off x="5015366" y="2735372"/>
            <a:ext cx="472466" cy="610175"/>
            <a:chOff x="4961494" y="2657728"/>
            <a:chExt cx="472533" cy="610262"/>
          </a:xfrm>
        </p:grpSpPr>
        <p:sp>
          <p:nvSpPr>
            <p:cNvPr id="61"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62" name="Group 360"/>
            <p:cNvGrpSpPr>
              <a:grpSpLocks noChangeAspect="1"/>
            </p:cNvGrpSpPr>
            <p:nvPr/>
          </p:nvGrpSpPr>
          <p:grpSpPr bwMode="auto">
            <a:xfrm flipH="1">
              <a:off x="5172963" y="2756711"/>
              <a:ext cx="45719" cy="331991"/>
              <a:chOff x="-1094" y="874"/>
              <a:chExt cx="130" cy="944"/>
            </a:xfrm>
            <a:solidFill>
              <a:srgbClr val="FFFFFF"/>
            </a:solidFill>
          </p:grpSpPr>
          <p:sp>
            <p:nvSpPr>
              <p:cNvPr id="63"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64"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9" name="Group 8"/>
          <p:cNvGrpSpPr/>
          <p:nvPr/>
        </p:nvGrpSpPr>
        <p:grpSpPr>
          <a:xfrm>
            <a:off x="442844" y="3125648"/>
            <a:ext cx="694913" cy="597526"/>
            <a:chOff x="7437437" y="3509251"/>
            <a:chExt cx="914400" cy="953961"/>
          </a:xfrm>
          <a:solidFill>
            <a:srgbClr val="7030A0"/>
          </a:solidFill>
        </p:grpSpPr>
        <p:sp>
          <p:nvSpPr>
            <p:cNvPr id="8" name="Arrow: Curved Down 7"/>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Arrow: Curved Down 6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34622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1000" fill="hold"/>
                                        <p:tgtEl>
                                          <p:spTgt spid="115"/>
                                        </p:tgtEl>
                                        <p:attrNameLst>
                                          <p:attrName>ppt_x</p:attrName>
                                        </p:attrNameLst>
                                      </p:cBhvr>
                                      <p:tavLst>
                                        <p:tav tm="0">
                                          <p:val>
                                            <p:strVal val="#ppt_x"/>
                                          </p:val>
                                        </p:tav>
                                        <p:tav tm="100000">
                                          <p:val>
                                            <p:strVal val="#ppt_x"/>
                                          </p:val>
                                        </p:tav>
                                      </p:tavLst>
                                    </p:anim>
                                    <p:anim calcmode="lin" valueType="num">
                                      <p:cBhvr additive="base">
                                        <p:cTn id="8" dur="10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1000" fill="hold"/>
                                        <p:tgtEl>
                                          <p:spTgt spid="116"/>
                                        </p:tgtEl>
                                        <p:attrNameLst>
                                          <p:attrName>ppt_x</p:attrName>
                                        </p:attrNameLst>
                                      </p:cBhvr>
                                      <p:tavLst>
                                        <p:tav tm="0">
                                          <p:val>
                                            <p:strVal val="#ppt_x"/>
                                          </p:val>
                                        </p:tav>
                                        <p:tav tm="100000">
                                          <p:val>
                                            <p:strVal val="#ppt_x"/>
                                          </p:val>
                                        </p:tav>
                                      </p:tavLst>
                                    </p:anim>
                                    <p:anim calcmode="lin" valueType="num">
                                      <p:cBhvr additive="base">
                                        <p:cTn id="12" dur="10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1000" fill="hold"/>
                                        <p:tgtEl>
                                          <p:spTgt spid="118"/>
                                        </p:tgtEl>
                                        <p:attrNameLst>
                                          <p:attrName>ppt_x</p:attrName>
                                        </p:attrNameLst>
                                      </p:cBhvr>
                                      <p:tavLst>
                                        <p:tav tm="0">
                                          <p:val>
                                            <p:strVal val="#ppt_x"/>
                                          </p:val>
                                        </p:tav>
                                        <p:tav tm="100000">
                                          <p:val>
                                            <p:strVal val="#ppt_x"/>
                                          </p:val>
                                        </p:tav>
                                      </p:tavLst>
                                    </p:anim>
                                    <p:anim calcmode="lin" valueType="num">
                                      <p:cBhvr additive="base">
                                        <p:cTn id="20" dur="1000" fill="hold"/>
                                        <p:tgtEl>
                                          <p:spTgt spid="118"/>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1000" fill="hold"/>
                                        <p:tgtEl>
                                          <p:spTgt spid="119"/>
                                        </p:tgtEl>
                                        <p:attrNameLst>
                                          <p:attrName>ppt_x</p:attrName>
                                        </p:attrNameLst>
                                      </p:cBhvr>
                                      <p:tavLst>
                                        <p:tav tm="0">
                                          <p:val>
                                            <p:strVal val="#ppt_x"/>
                                          </p:val>
                                        </p:tav>
                                        <p:tav tm="100000">
                                          <p:val>
                                            <p:strVal val="#ppt_x"/>
                                          </p:val>
                                        </p:tav>
                                      </p:tavLst>
                                    </p:anim>
                                    <p:anim calcmode="lin" valueType="num">
                                      <p:cBhvr additive="base">
                                        <p:cTn id="24" dur="1000" fill="hold"/>
                                        <p:tgtEl>
                                          <p:spTgt spid="119"/>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20"/>
                                        </p:tgtEl>
                                        <p:attrNameLst>
                                          <p:attrName>style.visibility</p:attrName>
                                        </p:attrNameLst>
                                      </p:cBhvr>
                                      <p:to>
                                        <p:strVal val="visible"/>
                                      </p:to>
                                    </p:set>
                                    <p:anim calcmode="lin" valueType="num">
                                      <p:cBhvr additive="base">
                                        <p:cTn id="27" dur="1000" fill="hold"/>
                                        <p:tgtEl>
                                          <p:spTgt spid="120"/>
                                        </p:tgtEl>
                                        <p:attrNameLst>
                                          <p:attrName>ppt_x</p:attrName>
                                        </p:attrNameLst>
                                      </p:cBhvr>
                                      <p:tavLst>
                                        <p:tav tm="0">
                                          <p:val>
                                            <p:strVal val="#ppt_x"/>
                                          </p:val>
                                        </p:tav>
                                        <p:tav tm="100000">
                                          <p:val>
                                            <p:strVal val="#ppt_x"/>
                                          </p:val>
                                        </p:tav>
                                      </p:tavLst>
                                    </p:anim>
                                    <p:anim calcmode="lin" valueType="num">
                                      <p:cBhvr additive="base">
                                        <p:cTn id="28" dur="1000" fill="hold"/>
                                        <p:tgtEl>
                                          <p:spTgt spid="120"/>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
                            </p:stCondLst>
                            <p:childTnLst>
                              <p:par>
                                <p:cTn id="65" presetID="8" presetClass="emph" presetSubtype="0" fill="hold" nodeType="afterEffect">
                                  <p:stCondLst>
                                    <p:cond delay="0"/>
                                  </p:stCondLst>
                                  <p:childTnLst>
                                    <p:animRot by="21600000">
                                      <p:cBhvr>
                                        <p:cTn id="66" dur="2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18" grpId="0" animBg="1"/>
      <p:bldP spid="119" grpId="0" animBg="1"/>
      <p:bldP spid="120" grpId="0" animBg="1"/>
      <p:bldP spid="13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Continuous deployment</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22" name="TextBox 121"/>
          <p:cNvSpPr txBox="1"/>
          <p:nvPr/>
        </p:nvSpPr>
        <p:spPr>
          <a:xfrm>
            <a:off x="1546435" y="2405001"/>
            <a:ext cx="1266961"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3" name="TextBox 122"/>
          <p:cNvSpPr txBox="1"/>
          <p:nvPr/>
        </p:nvSpPr>
        <p:spPr>
          <a:xfrm>
            <a:off x="3573830" y="2405001"/>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4" name="TextBox 123"/>
          <p:cNvSpPr txBox="1"/>
          <p:nvPr/>
        </p:nvSpPr>
        <p:spPr>
          <a:xfrm>
            <a:off x="1546435" y="2964561"/>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sp>
        <p:nvSpPr>
          <p:cNvPr id="125" name="Freeform 5"/>
          <p:cNvSpPr>
            <a:spLocks/>
          </p:cNvSpPr>
          <p:nvPr/>
        </p:nvSpPr>
        <p:spPr bwMode="auto">
          <a:xfrm>
            <a:off x="1083054"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6" name="Freeform 5"/>
          <p:cNvSpPr>
            <a:spLocks/>
          </p:cNvSpPr>
          <p:nvPr/>
        </p:nvSpPr>
        <p:spPr bwMode="auto">
          <a:xfrm>
            <a:off x="1083054"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7" name="Freeform 5"/>
          <p:cNvSpPr>
            <a:spLocks/>
          </p:cNvSpPr>
          <p:nvPr/>
        </p:nvSpPr>
        <p:spPr bwMode="auto">
          <a:xfrm>
            <a:off x="1083054"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8" name="Freeform 5"/>
          <p:cNvSpPr>
            <a:spLocks/>
          </p:cNvSpPr>
          <p:nvPr/>
        </p:nvSpPr>
        <p:spPr bwMode="auto">
          <a:xfrm>
            <a:off x="3045978"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978"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0" name="Freeform 5"/>
          <p:cNvSpPr>
            <a:spLocks/>
          </p:cNvSpPr>
          <p:nvPr/>
        </p:nvSpPr>
        <p:spPr bwMode="auto">
          <a:xfrm>
            <a:off x="3045978"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2" name="Freeform 5"/>
          <p:cNvSpPr>
            <a:spLocks/>
          </p:cNvSpPr>
          <p:nvPr/>
        </p:nvSpPr>
        <p:spPr bwMode="auto">
          <a:xfrm>
            <a:off x="5043497" y="49450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1500" y="2932366"/>
            <a:ext cx="1378696" cy="9039"/>
          </a:xfrm>
          <a:prstGeom prst="straightConnector1">
            <a:avLst/>
          </a:prstGeom>
          <a:noFill/>
          <a:ln w="38100" cap="flat" cmpd="sng" algn="ctr">
            <a:solidFill>
              <a:srgbClr val="541868"/>
            </a:solidFill>
            <a:prstDash val="solid"/>
            <a:headEnd type="none"/>
            <a:tailEnd type="triangle"/>
          </a:ln>
          <a:effectLst/>
        </p:spPr>
      </p:cxnSp>
      <p:cxnSp>
        <p:nvCxnSpPr>
          <p:cNvPr id="134" name="Straight Arrow Connector 133"/>
          <p:cNvCxnSpPr/>
          <p:nvPr/>
        </p:nvCxnSpPr>
        <p:spPr>
          <a:xfrm flipV="1">
            <a:off x="3475217" y="2924593"/>
            <a:ext cx="1439221" cy="1"/>
          </a:xfrm>
          <a:prstGeom prst="straightConnector1">
            <a:avLst/>
          </a:prstGeom>
          <a:noFill/>
          <a:ln w="38100" cap="flat" cmpd="sng" algn="ctr">
            <a:solidFill>
              <a:srgbClr val="541868"/>
            </a:solidFill>
            <a:prstDash val="solid"/>
            <a:headEnd type="none"/>
            <a:tailEnd type="triangle"/>
          </a:ln>
          <a:effectLst/>
        </p:spPr>
      </p:cxnSp>
      <p:cxnSp>
        <p:nvCxnSpPr>
          <p:cNvPr id="135" name="Straight Arrow Connector 134"/>
          <p:cNvCxnSpPr/>
          <p:nvPr/>
        </p:nvCxnSpPr>
        <p:spPr>
          <a:xfrm flipH="1">
            <a:off x="1320487" y="3475996"/>
            <a:ext cx="3741476" cy="0"/>
          </a:xfrm>
          <a:prstGeom prst="straightConnector1">
            <a:avLst/>
          </a:prstGeom>
          <a:noFill/>
          <a:ln w="38100" cap="flat" cmpd="sng" algn="ctr">
            <a:solidFill>
              <a:srgbClr val="D1281C"/>
            </a:solidFill>
            <a:prstDash val="sysDash"/>
            <a:headEnd type="none"/>
            <a:tailEnd type="arrow"/>
          </a:ln>
          <a:effectLst/>
        </p:spPr>
      </p:cxnSp>
      <p:cxnSp>
        <p:nvCxnSpPr>
          <p:cNvPr id="136" name="Straight Arrow Connector 135"/>
          <p:cNvCxnSpPr/>
          <p:nvPr/>
        </p:nvCxnSpPr>
        <p:spPr>
          <a:xfrm flipH="1">
            <a:off x="1319287" y="4516858"/>
            <a:ext cx="5599350" cy="0"/>
          </a:xfrm>
          <a:prstGeom prst="straightConnector1">
            <a:avLst/>
          </a:prstGeom>
          <a:noFill/>
          <a:ln w="38100" cap="flat" cmpd="sng" algn="ctr">
            <a:solidFill>
              <a:srgbClr val="F17719"/>
            </a:solidFill>
            <a:prstDash val="sysDash"/>
            <a:headEnd type="arrow"/>
            <a:tailEnd type="arrow"/>
          </a:ln>
          <a:effectLst/>
        </p:spPr>
      </p:cxnSp>
      <p:cxnSp>
        <p:nvCxnSpPr>
          <p:cNvPr id="137" name="Straight Arrow Connector 136"/>
          <p:cNvCxnSpPr/>
          <p:nvPr/>
        </p:nvCxnSpPr>
        <p:spPr>
          <a:xfrm flipV="1">
            <a:off x="1541500" y="3928145"/>
            <a:ext cx="1378696" cy="9039"/>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697" y="3921372"/>
            <a:ext cx="1439221" cy="1"/>
          </a:xfrm>
          <a:prstGeom prst="straightConnector1">
            <a:avLst/>
          </a:prstGeom>
          <a:noFill/>
          <a:ln w="38100" cap="flat" cmpd="sng" algn="ctr">
            <a:solidFill>
              <a:srgbClr val="541868"/>
            </a:solidFill>
            <a:prstDash val="solid"/>
            <a:headEnd type="none"/>
            <a:tailEnd type="triangle"/>
          </a:ln>
          <a:effectLst/>
        </p:spPr>
      </p:cxnSp>
      <p:cxnSp>
        <p:nvCxnSpPr>
          <p:cNvPr id="139" name="Straight Arrow Connector 138"/>
          <p:cNvCxnSpPr/>
          <p:nvPr/>
        </p:nvCxnSpPr>
        <p:spPr>
          <a:xfrm flipH="1">
            <a:off x="1319285" y="4760496"/>
            <a:ext cx="5727483" cy="0"/>
          </a:xfrm>
          <a:prstGeom prst="straightConnector1">
            <a:avLst/>
          </a:prstGeom>
          <a:noFill/>
          <a:ln w="38100" cap="flat" cmpd="sng" algn="ctr">
            <a:solidFill>
              <a:srgbClr val="D1281C"/>
            </a:solidFill>
            <a:prstDash val="sysDash"/>
            <a:headEnd type="none"/>
            <a:tailEnd type="arrow"/>
          </a:ln>
          <a:effectLst/>
        </p:spPr>
      </p:cxnSp>
      <p:sp>
        <p:nvSpPr>
          <p:cNvPr id="140" name="TextBox 139"/>
          <p:cNvSpPr txBox="1"/>
          <p:nvPr/>
        </p:nvSpPr>
        <p:spPr>
          <a:xfrm>
            <a:off x="5670598" y="3978290"/>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41" name="TextBox 140"/>
          <p:cNvSpPr txBox="1"/>
          <p:nvPr/>
        </p:nvSpPr>
        <p:spPr>
          <a:xfrm>
            <a:off x="1546435" y="3978290"/>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nvGrpSpPr>
          <p:cNvPr id="143" name="Group 142"/>
          <p:cNvGrpSpPr/>
          <p:nvPr/>
        </p:nvGrpSpPr>
        <p:grpSpPr>
          <a:xfrm>
            <a:off x="6982142" y="4233747"/>
            <a:ext cx="472466" cy="610175"/>
            <a:chOff x="4961494" y="2657728"/>
            <a:chExt cx="472533" cy="610262"/>
          </a:xfrm>
        </p:grpSpPr>
        <p:sp>
          <p:nvSpPr>
            <p:cNvPr id="154"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5" name="Group 360"/>
            <p:cNvGrpSpPr>
              <a:grpSpLocks noChangeAspect="1"/>
            </p:cNvGrpSpPr>
            <p:nvPr/>
          </p:nvGrpSpPr>
          <p:grpSpPr bwMode="auto">
            <a:xfrm flipH="1">
              <a:off x="5172963" y="2756711"/>
              <a:ext cx="45719" cy="331991"/>
              <a:chOff x="-1094" y="874"/>
              <a:chExt cx="130" cy="944"/>
            </a:xfrm>
            <a:solidFill>
              <a:srgbClr val="FFFFFF"/>
            </a:solidFill>
          </p:grpSpPr>
          <p:sp>
            <p:nvSpPr>
              <p:cNvPr id="156"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5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cxnSp>
        <p:nvCxnSpPr>
          <p:cNvPr id="144" name="Straight Arrow Connector 143"/>
          <p:cNvCxnSpPr/>
          <p:nvPr/>
        </p:nvCxnSpPr>
        <p:spPr>
          <a:xfrm flipH="1">
            <a:off x="1319285" y="5835978"/>
            <a:ext cx="5630412" cy="0"/>
          </a:xfrm>
          <a:prstGeom prst="straightConnector1">
            <a:avLst/>
          </a:prstGeom>
          <a:noFill/>
          <a:ln w="38100" cap="flat" cmpd="sng" algn="ctr">
            <a:solidFill>
              <a:srgbClr val="F17719"/>
            </a:solidFill>
            <a:prstDash val="sysDash"/>
            <a:headEnd type="arrow"/>
            <a:tailEnd type="arrow"/>
          </a:ln>
          <a:effectLst/>
        </p:spPr>
      </p:cxnSp>
      <p:cxnSp>
        <p:nvCxnSpPr>
          <p:cNvPr id="145" name="Straight Arrow Connector 144"/>
          <p:cNvCxnSpPr/>
          <p:nvPr/>
        </p:nvCxnSpPr>
        <p:spPr>
          <a:xfrm flipH="1">
            <a:off x="1319283" y="6079617"/>
            <a:ext cx="7652284" cy="0"/>
          </a:xfrm>
          <a:prstGeom prst="straightConnector1">
            <a:avLst/>
          </a:prstGeom>
          <a:noFill/>
          <a:ln w="38100" cap="flat" cmpd="sng" algn="ctr">
            <a:solidFill>
              <a:srgbClr val="F17719"/>
            </a:solidFill>
            <a:prstDash val="sysDash"/>
            <a:headEnd type="arrow"/>
            <a:tailEnd type="arrow"/>
          </a:ln>
          <a:effectLst/>
        </p:spPr>
      </p:cxnSp>
      <p:cxnSp>
        <p:nvCxnSpPr>
          <p:cNvPr id="146" name="Straight Arrow Connector 145"/>
          <p:cNvCxnSpPr/>
          <p:nvPr/>
        </p:nvCxnSpPr>
        <p:spPr>
          <a:xfrm flipV="1">
            <a:off x="1541500" y="5262169"/>
            <a:ext cx="1378696" cy="9039"/>
          </a:xfrm>
          <a:prstGeom prst="straightConnector1">
            <a:avLst/>
          </a:prstGeom>
          <a:noFill/>
          <a:ln w="38100" cap="flat" cmpd="sng" algn="ctr">
            <a:solidFill>
              <a:srgbClr val="541868"/>
            </a:solidFill>
            <a:prstDash val="solid"/>
            <a:headEnd type="none"/>
            <a:tailEnd type="triangle"/>
          </a:ln>
          <a:effectLst/>
        </p:spPr>
      </p:cxnSp>
      <p:cxnSp>
        <p:nvCxnSpPr>
          <p:cNvPr id="147" name="Straight Arrow Connector 146"/>
          <p:cNvCxnSpPr/>
          <p:nvPr/>
        </p:nvCxnSpPr>
        <p:spPr>
          <a:xfrm flipV="1">
            <a:off x="3473697" y="5255394"/>
            <a:ext cx="1439221" cy="1"/>
          </a:xfrm>
          <a:prstGeom prst="straightConnector1">
            <a:avLst/>
          </a:prstGeom>
          <a:noFill/>
          <a:ln w="38100" cap="flat" cmpd="sng" algn="ctr">
            <a:solidFill>
              <a:srgbClr val="541868"/>
            </a:solidFill>
            <a:prstDash val="solid"/>
            <a:headEnd type="none"/>
            <a:tailEnd type="triangle"/>
          </a:ln>
          <a:effectLst/>
        </p:spPr>
      </p:cxnSp>
      <p:sp>
        <p:nvSpPr>
          <p:cNvPr id="148" name="Freeform 5"/>
          <p:cNvSpPr>
            <a:spLocks/>
          </p:cNvSpPr>
          <p:nvPr/>
        </p:nvSpPr>
        <p:spPr bwMode="auto">
          <a:xfrm>
            <a:off x="6987502" y="5416761"/>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49" name="Freeform 5"/>
          <p:cNvSpPr>
            <a:spLocks/>
          </p:cNvSpPr>
          <p:nvPr/>
        </p:nvSpPr>
        <p:spPr bwMode="auto">
          <a:xfrm>
            <a:off x="9023482"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52" name="TextBox 151"/>
          <p:cNvSpPr txBox="1"/>
          <p:nvPr/>
        </p:nvSpPr>
        <p:spPr>
          <a:xfrm>
            <a:off x="7456822"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grpSp>
        <p:nvGrpSpPr>
          <p:cNvPr id="55" name="Group 54"/>
          <p:cNvGrpSpPr/>
          <p:nvPr/>
        </p:nvGrpSpPr>
        <p:grpSpPr>
          <a:xfrm>
            <a:off x="442844" y="3125648"/>
            <a:ext cx="694913" cy="597526"/>
            <a:chOff x="7437437" y="3509251"/>
            <a:chExt cx="914400" cy="953961"/>
          </a:xfrm>
          <a:solidFill>
            <a:srgbClr val="7030A0"/>
          </a:solidFill>
        </p:grpSpPr>
        <p:sp>
          <p:nvSpPr>
            <p:cNvPr id="56"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8" name="Freeform 5"/>
          <p:cNvSpPr>
            <a:spLocks/>
          </p:cNvSpPr>
          <p:nvPr/>
        </p:nvSpPr>
        <p:spPr bwMode="auto">
          <a:xfrm>
            <a:off x="5043497" y="36496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59" name="Group 58"/>
          <p:cNvGrpSpPr/>
          <p:nvPr/>
        </p:nvGrpSpPr>
        <p:grpSpPr>
          <a:xfrm>
            <a:off x="5015366" y="2735372"/>
            <a:ext cx="472466" cy="610175"/>
            <a:chOff x="4961494" y="2657728"/>
            <a:chExt cx="472533" cy="610262"/>
          </a:xfrm>
        </p:grpSpPr>
        <p:sp>
          <p:nvSpPr>
            <p:cNvPr id="60"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61" name="Group 360"/>
            <p:cNvGrpSpPr>
              <a:grpSpLocks noChangeAspect="1"/>
            </p:cNvGrpSpPr>
            <p:nvPr/>
          </p:nvGrpSpPr>
          <p:grpSpPr bwMode="auto">
            <a:xfrm flipH="1">
              <a:off x="5172963" y="2756711"/>
              <a:ext cx="45719" cy="331991"/>
              <a:chOff x="-1094" y="874"/>
              <a:chExt cx="130" cy="944"/>
            </a:xfrm>
            <a:solidFill>
              <a:srgbClr val="FFFFFF"/>
            </a:solidFill>
          </p:grpSpPr>
          <p:sp>
            <p:nvSpPr>
              <p:cNvPr id="62"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63"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spTree>
    <p:extLst>
      <p:ext uri="{BB962C8B-B14F-4D97-AF65-F5344CB8AC3E}">
        <p14:creationId xmlns:p14="http://schemas.microsoft.com/office/powerpoint/2010/main" val="224080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par>
                                <p:cTn id="16" presetID="10" presetClass="entr" presetSubtype="0" fill="hold" nodeType="with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10" presetClass="entr" presetSubtype="0" fill="hold" nodeType="with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10" presetClass="entr" presetSubtype="0" fill="hold" nodeType="with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500"/>
                                        <p:tgtEl>
                                          <p:spTgt spid="1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500"/>
                                        <p:tgtEl>
                                          <p:spTgt spid="1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fade">
                                      <p:cBhvr>
                                        <p:cTn id="43" dur="500"/>
                                        <p:tgtEl>
                                          <p:spTgt spid="14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5"/>
                                        </p:tgtEl>
                                        <p:attrNameLst>
                                          <p:attrName>style.visibility</p:attrName>
                                        </p:attrNameLst>
                                      </p:cBhvr>
                                      <p:to>
                                        <p:strVal val="visible"/>
                                      </p:to>
                                    </p:set>
                                    <p:animEffect transition="in" filter="fade">
                                      <p:cBhvr>
                                        <p:cTn id="48" dur="500"/>
                                        <p:tgtEl>
                                          <p:spTgt spid="1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2"/>
                                        </p:tgtEl>
                                        <p:attrNameLst>
                                          <p:attrName>style.visibility</p:attrName>
                                        </p:attrNameLst>
                                      </p:cBhvr>
                                      <p:to>
                                        <p:strVal val="visible"/>
                                      </p:to>
                                    </p:set>
                                    <p:animEffect transition="in" filter="fade">
                                      <p:cBhvr>
                                        <p:cTn id="5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30" grpId="0" animBg="1"/>
      <p:bldP spid="132" grpId="0" animBg="1"/>
      <p:bldP spid="140" grpId="0"/>
      <p:bldP spid="148" grpId="0" animBg="1"/>
      <p:bldP spid="149" grpId="0" animBg="1"/>
      <p:bldP spid="15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254400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40369663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Release management</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22" name="TextBox 121"/>
          <p:cNvSpPr txBox="1"/>
          <p:nvPr/>
        </p:nvSpPr>
        <p:spPr>
          <a:xfrm>
            <a:off x="1546435" y="2405001"/>
            <a:ext cx="1266961"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3" name="TextBox 122"/>
          <p:cNvSpPr txBox="1"/>
          <p:nvPr/>
        </p:nvSpPr>
        <p:spPr>
          <a:xfrm>
            <a:off x="3573830" y="2405001"/>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4" name="TextBox 123"/>
          <p:cNvSpPr txBox="1"/>
          <p:nvPr/>
        </p:nvSpPr>
        <p:spPr>
          <a:xfrm>
            <a:off x="1546435" y="2964561"/>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sp>
        <p:nvSpPr>
          <p:cNvPr id="125" name="Freeform 5"/>
          <p:cNvSpPr>
            <a:spLocks/>
          </p:cNvSpPr>
          <p:nvPr/>
        </p:nvSpPr>
        <p:spPr bwMode="auto">
          <a:xfrm>
            <a:off x="1083054"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6" name="Freeform 5"/>
          <p:cNvSpPr>
            <a:spLocks/>
          </p:cNvSpPr>
          <p:nvPr/>
        </p:nvSpPr>
        <p:spPr bwMode="auto">
          <a:xfrm>
            <a:off x="1083054"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7" name="Freeform 5"/>
          <p:cNvSpPr>
            <a:spLocks/>
          </p:cNvSpPr>
          <p:nvPr/>
        </p:nvSpPr>
        <p:spPr bwMode="auto">
          <a:xfrm>
            <a:off x="1083054"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8" name="Freeform 5"/>
          <p:cNvSpPr>
            <a:spLocks/>
          </p:cNvSpPr>
          <p:nvPr/>
        </p:nvSpPr>
        <p:spPr bwMode="auto">
          <a:xfrm>
            <a:off x="3045978"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978"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0" name="Freeform 5"/>
          <p:cNvSpPr>
            <a:spLocks/>
          </p:cNvSpPr>
          <p:nvPr/>
        </p:nvSpPr>
        <p:spPr bwMode="auto">
          <a:xfrm>
            <a:off x="3045978"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1" name="Freeform 5"/>
          <p:cNvSpPr>
            <a:spLocks/>
          </p:cNvSpPr>
          <p:nvPr/>
        </p:nvSpPr>
        <p:spPr bwMode="auto">
          <a:xfrm>
            <a:off x="5043497" y="36496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2" name="Freeform 5"/>
          <p:cNvSpPr>
            <a:spLocks/>
          </p:cNvSpPr>
          <p:nvPr/>
        </p:nvSpPr>
        <p:spPr bwMode="auto">
          <a:xfrm>
            <a:off x="5043497" y="49450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1500" y="2932366"/>
            <a:ext cx="1378696" cy="9039"/>
          </a:xfrm>
          <a:prstGeom prst="straightConnector1">
            <a:avLst/>
          </a:prstGeom>
          <a:noFill/>
          <a:ln w="38100" cap="flat" cmpd="sng" algn="ctr">
            <a:solidFill>
              <a:srgbClr val="541868"/>
            </a:solidFill>
            <a:prstDash val="solid"/>
            <a:headEnd type="none"/>
            <a:tailEnd type="triangle"/>
          </a:ln>
          <a:effectLst/>
        </p:spPr>
      </p:cxnSp>
      <p:cxnSp>
        <p:nvCxnSpPr>
          <p:cNvPr id="134" name="Straight Arrow Connector 133"/>
          <p:cNvCxnSpPr/>
          <p:nvPr/>
        </p:nvCxnSpPr>
        <p:spPr>
          <a:xfrm flipV="1">
            <a:off x="3475217" y="2924593"/>
            <a:ext cx="1439221" cy="1"/>
          </a:xfrm>
          <a:prstGeom prst="straightConnector1">
            <a:avLst/>
          </a:prstGeom>
          <a:noFill/>
          <a:ln w="38100" cap="flat" cmpd="sng" algn="ctr">
            <a:solidFill>
              <a:srgbClr val="541868"/>
            </a:solidFill>
            <a:prstDash val="solid"/>
            <a:headEnd type="none"/>
            <a:tailEnd type="triangle"/>
          </a:ln>
          <a:effectLst/>
        </p:spPr>
      </p:cxnSp>
      <p:cxnSp>
        <p:nvCxnSpPr>
          <p:cNvPr id="135" name="Straight Arrow Connector 134"/>
          <p:cNvCxnSpPr/>
          <p:nvPr/>
        </p:nvCxnSpPr>
        <p:spPr>
          <a:xfrm flipH="1">
            <a:off x="1320487" y="3475996"/>
            <a:ext cx="3741476" cy="0"/>
          </a:xfrm>
          <a:prstGeom prst="straightConnector1">
            <a:avLst/>
          </a:prstGeom>
          <a:noFill/>
          <a:ln w="38100" cap="flat" cmpd="sng" algn="ctr">
            <a:solidFill>
              <a:srgbClr val="D1281C"/>
            </a:solidFill>
            <a:prstDash val="sysDash"/>
            <a:headEnd type="none"/>
            <a:tailEnd type="arrow"/>
          </a:ln>
          <a:effectLst/>
        </p:spPr>
      </p:cxnSp>
      <p:cxnSp>
        <p:nvCxnSpPr>
          <p:cNvPr id="136" name="Straight Arrow Connector 135"/>
          <p:cNvCxnSpPr/>
          <p:nvPr/>
        </p:nvCxnSpPr>
        <p:spPr>
          <a:xfrm flipH="1">
            <a:off x="1319287" y="4516858"/>
            <a:ext cx="5599350" cy="0"/>
          </a:xfrm>
          <a:prstGeom prst="straightConnector1">
            <a:avLst/>
          </a:prstGeom>
          <a:noFill/>
          <a:ln w="38100" cap="flat" cmpd="sng" algn="ctr">
            <a:solidFill>
              <a:srgbClr val="F17719"/>
            </a:solidFill>
            <a:prstDash val="sysDash"/>
            <a:headEnd type="arrow"/>
            <a:tailEnd type="arrow"/>
          </a:ln>
          <a:effectLst/>
        </p:spPr>
      </p:cxnSp>
      <p:cxnSp>
        <p:nvCxnSpPr>
          <p:cNvPr id="137" name="Straight Arrow Connector 136"/>
          <p:cNvCxnSpPr/>
          <p:nvPr/>
        </p:nvCxnSpPr>
        <p:spPr>
          <a:xfrm flipV="1">
            <a:off x="1541500" y="3928145"/>
            <a:ext cx="1378696" cy="9039"/>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697" y="3921372"/>
            <a:ext cx="1439221" cy="1"/>
          </a:xfrm>
          <a:prstGeom prst="straightConnector1">
            <a:avLst/>
          </a:prstGeom>
          <a:noFill/>
          <a:ln w="38100" cap="flat" cmpd="sng" algn="ctr">
            <a:solidFill>
              <a:srgbClr val="541868"/>
            </a:solidFill>
            <a:prstDash val="solid"/>
            <a:headEnd type="none"/>
            <a:tailEnd type="triangle"/>
          </a:ln>
          <a:effectLst/>
        </p:spPr>
      </p:cxnSp>
      <p:cxnSp>
        <p:nvCxnSpPr>
          <p:cNvPr id="139" name="Straight Arrow Connector 138"/>
          <p:cNvCxnSpPr/>
          <p:nvPr/>
        </p:nvCxnSpPr>
        <p:spPr>
          <a:xfrm flipH="1">
            <a:off x="1319285" y="4760496"/>
            <a:ext cx="5727483" cy="0"/>
          </a:xfrm>
          <a:prstGeom prst="straightConnector1">
            <a:avLst/>
          </a:prstGeom>
          <a:noFill/>
          <a:ln w="38100" cap="flat" cmpd="sng" algn="ctr">
            <a:solidFill>
              <a:srgbClr val="D1281C"/>
            </a:solidFill>
            <a:prstDash val="sysDash"/>
            <a:headEnd type="none"/>
            <a:tailEnd type="arrow"/>
          </a:ln>
          <a:effectLst/>
        </p:spPr>
      </p:cxnSp>
      <p:sp>
        <p:nvSpPr>
          <p:cNvPr id="141" name="TextBox 140"/>
          <p:cNvSpPr txBox="1"/>
          <p:nvPr/>
        </p:nvSpPr>
        <p:spPr>
          <a:xfrm>
            <a:off x="1546435" y="3978290"/>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nvGrpSpPr>
          <p:cNvPr id="142" name="Group 141"/>
          <p:cNvGrpSpPr/>
          <p:nvPr/>
        </p:nvGrpSpPr>
        <p:grpSpPr>
          <a:xfrm>
            <a:off x="5015366" y="2735262"/>
            <a:ext cx="472466" cy="610175"/>
            <a:chOff x="4961494" y="2657728"/>
            <a:chExt cx="472533" cy="610262"/>
          </a:xfrm>
        </p:grpSpPr>
        <p:sp>
          <p:nvSpPr>
            <p:cNvPr id="158"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9" name="Group 360"/>
            <p:cNvGrpSpPr>
              <a:grpSpLocks noChangeAspect="1"/>
            </p:cNvGrpSpPr>
            <p:nvPr/>
          </p:nvGrpSpPr>
          <p:grpSpPr bwMode="auto">
            <a:xfrm flipH="1">
              <a:off x="5172963" y="2756711"/>
              <a:ext cx="45719" cy="331991"/>
              <a:chOff x="-1094" y="874"/>
              <a:chExt cx="130" cy="944"/>
            </a:xfrm>
            <a:solidFill>
              <a:srgbClr val="FFFFFF"/>
            </a:solidFill>
          </p:grpSpPr>
          <p:sp>
            <p:nvSpPr>
              <p:cNvPr id="160"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61"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143" name="Group 142"/>
          <p:cNvGrpSpPr/>
          <p:nvPr/>
        </p:nvGrpSpPr>
        <p:grpSpPr>
          <a:xfrm>
            <a:off x="6982142" y="4233747"/>
            <a:ext cx="472466" cy="610175"/>
            <a:chOff x="4961494" y="2657728"/>
            <a:chExt cx="472533" cy="610262"/>
          </a:xfrm>
        </p:grpSpPr>
        <p:sp>
          <p:nvSpPr>
            <p:cNvPr id="154"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5" name="Group 360"/>
            <p:cNvGrpSpPr>
              <a:grpSpLocks noChangeAspect="1"/>
            </p:cNvGrpSpPr>
            <p:nvPr/>
          </p:nvGrpSpPr>
          <p:grpSpPr bwMode="auto">
            <a:xfrm flipH="1">
              <a:off x="5172963" y="2756711"/>
              <a:ext cx="45719" cy="331991"/>
              <a:chOff x="-1094" y="874"/>
              <a:chExt cx="130" cy="944"/>
            </a:xfrm>
            <a:solidFill>
              <a:srgbClr val="FFFFFF"/>
            </a:solidFill>
          </p:grpSpPr>
          <p:sp>
            <p:nvSpPr>
              <p:cNvPr id="156"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5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cxnSp>
        <p:nvCxnSpPr>
          <p:cNvPr id="144" name="Straight Arrow Connector 143"/>
          <p:cNvCxnSpPr/>
          <p:nvPr/>
        </p:nvCxnSpPr>
        <p:spPr>
          <a:xfrm flipH="1">
            <a:off x="1319285" y="5835978"/>
            <a:ext cx="5630412" cy="0"/>
          </a:xfrm>
          <a:prstGeom prst="straightConnector1">
            <a:avLst/>
          </a:prstGeom>
          <a:noFill/>
          <a:ln w="38100" cap="flat" cmpd="sng" algn="ctr">
            <a:solidFill>
              <a:srgbClr val="F17719"/>
            </a:solidFill>
            <a:prstDash val="sysDash"/>
            <a:headEnd type="arrow"/>
            <a:tailEnd type="arrow"/>
          </a:ln>
          <a:effectLst/>
        </p:spPr>
      </p:cxnSp>
      <p:cxnSp>
        <p:nvCxnSpPr>
          <p:cNvPr id="145" name="Straight Arrow Connector 144"/>
          <p:cNvCxnSpPr/>
          <p:nvPr/>
        </p:nvCxnSpPr>
        <p:spPr>
          <a:xfrm flipH="1">
            <a:off x="1319283" y="6079617"/>
            <a:ext cx="7652284" cy="0"/>
          </a:xfrm>
          <a:prstGeom prst="straightConnector1">
            <a:avLst/>
          </a:prstGeom>
          <a:noFill/>
          <a:ln w="38100" cap="flat" cmpd="sng" algn="ctr">
            <a:solidFill>
              <a:srgbClr val="F17719"/>
            </a:solidFill>
            <a:prstDash val="sysDash"/>
            <a:headEnd type="arrow"/>
            <a:tailEnd type="arrow"/>
          </a:ln>
          <a:effectLst/>
        </p:spPr>
      </p:cxnSp>
      <p:cxnSp>
        <p:nvCxnSpPr>
          <p:cNvPr id="146" name="Straight Arrow Connector 145"/>
          <p:cNvCxnSpPr/>
          <p:nvPr/>
        </p:nvCxnSpPr>
        <p:spPr>
          <a:xfrm flipV="1">
            <a:off x="1541500" y="5262169"/>
            <a:ext cx="1378696" cy="9039"/>
          </a:xfrm>
          <a:prstGeom prst="straightConnector1">
            <a:avLst/>
          </a:prstGeom>
          <a:noFill/>
          <a:ln w="38100" cap="flat" cmpd="sng" algn="ctr">
            <a:solidFill>
              <a:srgbClr val="541868"/>
            </a:solidFill>
            <a:prstDash val="solid"/>
            <a:headEnd type="none"/>
            <a:tailEnd type="triangle"/>
          </a:ln>
          <a:effectLst/>
        </p:spPr>
      </p:cxnSp>
      <p:cxnSp>
        <p:nvCxnSpPr>
          <p:cNvPr id="147" name="Straight Arrow Connector 146"/>
          <p:cNvCxnSpPr/>
          <p:nvPr/>
        </p:nvCxnSpPr>
        <p:spPr>
          <a:xfrm flipV="1">
            <a:off x="3473697" y="5255394"/>
            <a:ext cx="1439221" cy="1"/>
          </a:xfrm>
          <a:prstGeom prst="straightConnector1">
            <a:avLst/>
          </a:prstGeom>
          <a:noFill/>
          <a:ln w="38100" cap="flat" cmpd="sng" algn="ctr">
            <a:solidFill>
              <a:srgbClr val="541868"/>
            </a:solidFill>
            <a:prstDash val="solid"/>
            <a:headEnd type="none"/>
            <a:tailEnd type="triangle"/>
          </a:ln>
          <a:effectLst/>
        </p:spPr>
      </p:cxnSp>
      <p:sp>
        <p:nvSpPr>
          <p:cNvPr id="148" name="Freeform 5"/>
          <p:cNvSpPr>
            <a:spLocks/>
          </p:cNvSpPr>
          <p:nvPr/>
        </p:nvSpPr>
        <p:spPr bwMode="auto">
          <a:xfrm>
            <a:off x="6987502" y="5416761"/>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49" name="Freeform 5"/>
          <p:cNvSpPr>
            <a:spLocks/>
          </p:cNvSpPr>
          <p:nvPr/>
        </p:nvSpPr>
        <p:spPr bwMode="auto">
          <a:xfrm>
            <a:off x="9023482"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50" name="Straight Arrow Connector 149"/>
          <p:cNvCxnSpPr/>
          <p:nvPr/>
        </p:nvCxnSpPr>
        <p:spPr>
          <a:xfrm flipH="1">
            <a:off x="9554761" y="6059396"/>
            <a:ext cx="1412947" cy="20221"/>
          </a:xfrm>
          <a:prstGeom prst="straightConnector1">
            <a:avLst/>
          </a:prstGeom>
          <a:noFill/>
          <a:ln w="38100" cap="flat" cmpd="sng" algn="ctr">
            <a:solidFill>
              <a:srgbClr val="2FAFE9"/>
            </a:solidFill>
            <a:prstDash val="sysDash"/>
            <a:headEnd type="arrow"/>
            <a:tailEnd type="none"/>
          </a:ln>
          <a:effectLst/>
        </p:spPr>
      </p:cxnSp>
      <p:sp>
        <p:nvSpPr>
          <p:cNvPr id="151" name="Freeform 5"/>
          <p:cNvSpPr>
            <a:spLocks/>
          </p:cNvSpPr>
          <p:nvPr/>
        </p:nvSpPr>
        <p:spPr bwMode="auto">
          <a:xfrm>
            <a:off x="11001610"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2FAFE9"/>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52" name="TextBox 151"/>
          <p:cNvSpPr txBox="1"/>
          <p:nvPr/>
        </p:nvSpPr>
        <p:spPr>
          <a:xfrm>
            <a:off x="7456822"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sp>
        <p:nvSpPr>
          <p:cNvPr id="153" name="TextBox 152"/>
          <p:cNvSpPr txBox="1"/>
          <p:nvPr/>
        </p:nvSpPr>
        <p:spPr>
          <a:xfrm>
            <a:off x="9531950"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sp>
        <p:nvSpPr>
          <p:cNvPr id="140" name="TextBox 139"/>
          <p:cNvSpPr txBox="1"/>
          <p:nvPr/>
        </p:nvSpPr>
        <p:spPr>
          <a:xfrm>
            <a:off x="5670598" y="3978290"/>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grpSp>
        <p:nvGrpSpPr>
          <p:cNvPr id="55" name="Group 54"/>
          <p:cNvGrpSpPr/>
          <p:nvPr/>
        </p:nvGrpSpPr>
        <p:grpSpPr>
          <a:xfrm>
            <a:off x="442844" y="3125648"/>
            <a:ext cx="694913" cy="597526"/>
            <a:chOff x="7437437" y="3509251"/>
            <a:chExt cx="914400" cy="953961"/>
          </a:xfrm>
          <a:solidFill>
            <a:srgbClr val="7030A0"/>
          </a:solidFill>
        </p:grpSpPr>
        <p:sp>
          <p:nvSpPr>
            <p:cNvPr id="56"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3719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99291" y="602072"/>
            <a:ext cx="12037893" cy="5561811"/>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6" name="Rectangle 5"/>
          <p:cNvSpPr/>
          <p:nvPr/>
        </p:nvSpPr>
        <p:spPr bwMode="auto">
          <a:xfrm>
            <a:off x="199291" y="602071"/>
            <a:ext cx="12037892" cy="556181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411" fontAlgn="base">
              <a:lnSpc>
                <a:spcPct val="90000"/>
              </a:lnSpc>
              <a:spcBef>
                <a:spcPct val="0"/>
              </a:spcBef>
              <a:spcAft>
                <a:spcPct val="0"/>
              </a:spcAft>
            </a:pPr>
            <a:r>
              <a:rPr lang="en-US" sz="4800" dirty="0">
                <a:solidFill>
                  <a:srgbClr val="505050"/>
                </a:solidFill>
                <a:latin typeface="Segoe UI Light"/>
                <a:ea typeface="Segoe UI" pitchFamily="34" charset="0"/>
                <a:cs typeface="Segoe UI" pitchFamily="34" charset="0"/>
              </a:rPr>
              <a:t>Continuous Delivery</a:t>
            </a:r>
          </a:p>
        </p:txBody>
      </p:sp>
      <p:sp>
        <p:nvSpPr>
          <p:cNvPr id="64" name="Rectangle 63"/>
          <p:cNvSpPr/>
          <p:nvPr/>
        </p:nvSpPr>
        <p:spPr bwMode="auto">
          <a:xfrm>
            <a:off x="3551237"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Continuous Deployment</a:t>
            </a:r>
          </a:p>
        </p:txBody>
      </p:sp>
      <p:sp>
        <p:nvSpPr>
          <p:cNvPr id="67" name="Rectangle 66"/>
          <p:cNvSpPr/>
          <p:nvPr/>
        </p:nvSpPr>
        <p:spPr bwMode="auto">
          <a:xfrm>
            <a:off x="689082"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a:solidFill>
                  <a:srgbClr val="0078D7"/>
                </a:solidFill>
                <a:latin typeface="Segoe UI Light" panose="020B0502040204020203" pitchFamily="34" charset="0"/>
                <a:ea typeface="Segoe UI" pitchFamily="34" charset="0"/>
                <a:cs typeface="Segoe UI Light" panose="020B0502040204020203" pitchFamily="34" charset="0"/>
              </a:rPr>
              <a:t>Continuous Integration</a:t>
            </a:r>
            <a:endParaRPr lang="en-US" sz="2400" dirty="0">
              <a:solidFill>
                <a:srgbClr val="0078D7"/>
              </a:solidFill>
              <a:latin typeface="Segoe UI Light" panose="020B0502040204020203" pitchFamily="34" charset="0"/>
              <a:ea typeface="Segoe UI" pitchFamily="34" charset="0"/>
              <a:cs typeface="Segoe UI Light" panose="020B0502040204020203" pitchFamily="34" charset="0"/>
            </a:endParaRPr>
          </a:p>
        </p:txBody>
      </p:sp>
      <p:sp>
        <p:nvSpPr>
          <p:cNvPr id="68" name="Rectangle 67"/>
          <p:cNvSpPr/>
          <p:nvPr/>
        </p:nvSpPr>
        <p:spPr bwMode="auto">
          <a:xfrm>
            <a:off x="6418585"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Automated Testing</a:t>
            </a:r>
          </a:p>
        </p:txBody>
      </p:sp>
      <p:sp>
        <p:nvSpPr>
          <p:cNvPr id="69" name="Rectangle 68"/>
          <p:cNvSpPr/>
          <p:nvPr/>
        </p:nvSpPr>
        <p:spPr bwMode="auto">
          <a:xfrm>
            <a:off x="9281562"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Release Management</a:t>
            </a:r>
          </a:p>
        </p:txBody>
      </p:sp>
    </p:spTree>
    <p:extLst>
      <p:ext uri="{BB962C8B-B14F-4D97-AF65-F5344CB8AC3E}">
        <p14:creationId xmlns:p14="http://schemas.microsoft.com/office/powerpoint/2010/main" val="106692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750"/>
                                        <p:tgtEl>
                                          <p:spTgt spid="67"/>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down)">
                                      <p:cBhvr>
                                        <p:cTn id="11" dur="750"/>
                                        <p:tgtEl>
                                          <p:spTgt spid="64"/>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down)">
                                      <p:cBhvr>
                                        <p:cTn id="15" dur="750"/>
                                        <p:tgtEl>
                                          <p:spTgt spid="68"/>
                                        </p:tgtEl>
                                      </p:cBhvr>
                                    </p:animEffect>
                                  </p:childTnLst>
                                </p:cTn>
                              </p:par>
                            </p:childTnLst>
                          </p:cTn>
                        </p:par>
                        <p:par>
                          <p:cTn id="16" fill="hold">
                            <p:stCondLst>
                              <p:cond delay="2250"/>
                            </p:stCondLst>
                            <p:childTnLst>
                              <p:par>
                                <p:cTn id="17" presetID="22" presetClass="entr" presetSubtype="4"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down)">
                                      <p:cBhvr>
                                        <p:cTn id="19" dur="500"/>
                                        <p:tgtEl>
                                          <p:spTgt spid="69"/>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64" grpId="0" animBg="1"/>
      <p:bldP spid="67" grpId="0" animBg="1"/>
      <p:bldP spid="68" grpId="0" animBg="1"/>
      <p:bldP spid="6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blueprint"/>
          <p:cNvPicPr>
            <a:picLocks noChangeAspect="1"/>
          </p:cNvPicPr>
          <p:nvPr/>
        </p:nvPicPr>
        <p:blipFill>
          <a:blip r:embed="rId2">
            <a:duotone>
              <a:prstClr val="black"/>
              <a:srgbClr val="0078D7">
                <a:tint val="45000"/>
                <a:satMod val="400000"/>
              </a:srgbClr>
            </a:duotone>
            <a:extLst>
              <a:ext uri="{BEBA8EAE-BF5A-486C-A8C5-ECC9F3942E4B}">
                <a14:imgProps xmlns:a14="http://schemas.microsoft.com/office/drawing/2010/main">
                  <a14:imgLayer r:embed="rId3">
                    <a14:imgEffect>
                      <a14:artisticTexturizer/>
                    </a14:imgEffect>
                    <a14:imgEffect>
                      <a14:brightnessContrast bright="-66000"/>
                    </a14:imgEffect>
                  </a14:imgLayer>
                </a14:imgProps>
              </a:ext>
              <a:ext uri="{28A0092B-C50C-407E-A947-70E740481C1C}">
                <a14:useLocalDpi xmlns:a14="http://schemas.microsoft.com/office/drawing/2010/main"/>
              </a:ext>
            </a:extLst>
          </a:blip>
          <a:stretch>
            <a:fillRect/>
          </a:stretch>
        </p:blipFill>
        <p:spPr>
          <a:xfrm>
            <a:off x="1764" y="496"/>
            <a:ext cx="12549506" cy="6993532"/>
          </a:xfrm>
          <a:prstGeom prst="rect">
            <a:avLst/>
          </a:prstGeom>
        </p:spPr>
      </p:pic>
      <p:sp>
        <p:nvSpPr>
          <p:cNvPr id="10" name="Flowchart: Process 9"/>
          <p:cNvSpPr/>
          <p:nvPr/>
        </p:nvSpPr>
        <p:spPr>
          <a:xfrm>
            <a:off x="1866705" y="2564792"/>
            <a:ext cx="1942649" cy="1243294"/>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App Code</a:t>
            </a:r>
          </a:p>
          <a:p>
            <a:pPr algn="ctr" defTabSz="932536">
              <a:defRPr/>
            </a:pPr>
            <a:endPar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endParaRPr>
          </a:p>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ARM Templates</a:t>
            </a:r>
          </a:p>
        </p:txBody>
      </p:sp>
      <p:sp>
        <p:nvSpPr>
          <p:cNvPr id="11" name="Flowchart: Process 10"/>
          <p:cNvSpPr/>
          <p:nvPr/>
        </p:nvSpPr>
        <p:spPr>
          <a:xfrm>
            <a:off x="1866705" y="2020850"/>
            <a:ext cx="1942649" cy="543942"/>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cs typeface="Segoe UI Light" panose="020B0502040204020203" pitchFamily="34" charset="0"/>
              </a:rPr>
              <a:t>TFS</a:t>
            </a:r>
          </a:p>
        </p:txBody>
      </p:sp>
      <p:sp>
        <p:nvSpPr>
          <p:cNvPr id="12" name="Arrow: Right 11"/>
          <p:cNvSpPr/>
          <p:nvPr/>
        </p:nvSpPr>
        <p:spPr>
          <a:xfrm>
            <a:off x="4042471" y="2992174"/>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Box 12"/>
          <p:cNvSpPr txBox="1"/>
          <p:nvPr/>
        </p:nvSpPr>
        <p:spPr>
          <a:xfrm rot="19537247">
            <a:off x="4026437" y="2422130"/>
            <a:ext cx="1176925" cy="531812"/>
          </a:xfrm>
          <a:prstGeom prst="rect">
            <a:avLst/>
          </a:prstGeom>
          <a:noFill/>
          <a:ln>
            <a:noFill/>
          </a:ln>
        </p:spPr>
        <p:txBody>
          <a:bodyPr wrap="none" rtlCol="0">
            <a:spAutoFit/>
          </a:bodyPr>
          <a:lstStyle/>
          <a:p>
            <a:pP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Commit</a:t>
            </a:r>
          </a:p>
          <a:p>
            <a:pP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        Change</a:t>
            </a:r>
          </a:p>
        </p:txBody>
      </p:sp>
      <p:sp>
        <p:nvSpPr>
          <p:cNvPr id="14" name="Rectangle: Single Corner Snipped 13"/>
          <p:cNvSpPr/>
          <p:nvPr/>
        </p:nvSpPr>
        <p:spPr>
          <a:xfrm>
            <a:off x="5441178" y="2419987"/>
            <a:ext cx="1631825" cy="1165588"/>
          </a:xfrm>
          <a:prstGeom prst="snip1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TFS</a:t>
            </a:r>
          </a:p>
        </p:txBody>
      </p:sp>
      <p:sp>
        <p:nvSpPr>
          <p:cNvPr id="15" name="Flowchart: Process 14"/>
          <p:cNvSpPr/>
          <p:nvPr/>
        </p:nvSpPr>
        <p:spPr>
          <a:xfrm>
            <a:off x="8401547" y="2561774"/>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Azure </a:t>
            </a:r>
            <a:r>
              <a:rPr lang="en-US" sz="1428" kern="0" dirty="0" err="1">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DevTest</a:t>
            </a:r>
            <a:endPar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endParaRPr>
          </a:p>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Deployment</a:t>
            </a:r>
          </a:p>
        </p:txBody>
      </p:sp>
      <p:sp>
        <p:nvSpPr>
          <p:cNvPr id="16" name="Flowchart: Process 15"/>
          <p:cNvSpPr/>
          <p:nvPr/>
        </p:nvSpPr>
        <p:spPr>
          <a:xfrm>
            <a:off x="8401547" y="4740558"/>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Azure Stack Hub Prod Deployment</a:t>
            </a:r>
          </a:p>
        </p:txBody>
      </p:sp>
      <p:sp>
        <p:nvSpPr>
          <p:cNvPr id="17" name="Arrow: Right 16"/>
          <p:cNvSpPr/>
          <p:nvPr/>
        </p:nvSpPr>
        <p:spPr>
          <a:xfrm>
            <a:off x="7232187" y="2905649"/>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Arrow: Right 17"/>
          <p:cNvSpPr/>
          <p:nvPr/>
        </p:nvSpPr>
        <p:spPr>
          <a:xfrm rot="5400000">
            <a:off x="8828929" y="4020268"/>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TextBox 18"/>
          <p:cNvSpPr txBox="1"/>
          <p:nvPr/>
        </p:nvSpPr>
        <p:spPr>
          <a:xfrm>
            <a:off x="9466803" y="3869196"/>
            <a:ext cx="712054" cy="312073"/>
          </a:xfrm>
          <a:prstGeom prst="rect">
            <a:avLst/>
          </a:prstGeom>
          <a:noFill/>
          <a:ln>
            <a:noFill/>
          </a:ln>
        </p:spPr>
        <p:txBody>
          <a:bodyPr wrap="none" rtlCol="0">
            <a:spAutoFit/>
          </a:bodyPr>
          <a:lstStyle/>
          <a:p>
            <a:pPr defTabSz="932536">
              <a:defRPr/>
            </a:pPr>
            <a:r>
              <a:rPr lang="en-US" sz="1428" kern="0" dirty="0" err="1">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Iff</a:t>
            </a: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 pass</a:t>
            </a:r>
          </a:p>
        </p:txBody>
      </p:sp>
      <p:sp>
        <p:nvSpPr>
          <p:cNvPr id="20" name="Title 1">
            <a:extLst>
              <a:ext uri="{FF2B5EF4-FFF2-40B4-BE49-F238E27FC236}">
                <a16:creationId xmlns:a16="http://schemas.microsoft.com/office/drawing/2014/main" id="{422544CF-B7A7-4689-A560-AE0DC761A58C}"/>
              </a:ext>
            </a:extLst>
          </p:cNvPr>
          <p:cNvSpPr>
            <a:spLocks noGrp="1"/>
          </p:cNvSpPr>
          <p:nvPr>
            <p:ph type="title"/>
          </p:nvPr>
        </p:nvSpPr>
        <p:spPr>
          <a:xfrm>
            <a:off x="274640" y="295276"/>
            <a:ext cx="11888787" cy="917575"/>
          </a:xfrm>
        </p:spPr>
        <p:txBody>
          <a:bodyPr/>
          <a:lstStyle/>
          <a:p>
            <a:r>
              <a:rPr lang="en-US" sz="4799" dirty="0">
                <a:solidFill>
                  <a:schemeClr val="bg1"/>
                </a:solidFill>
              </a:rPr>
              <a:t>Microsoft ecosystem example</a:t>
            </a:r>
          </a:p>
        </p:txBody>
      </p:sp>
    </p:spTree>
    <p:extLst>
      <p:ext uri="{BB962C8B-B14F-4D97-AF65-F5344CB8AC3E}">
        <p14:creationId xmlns:p14="http://schemas.microsoft.com/office/powerpoint/2010/main" val="40458240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blueprint"/>
          <p:cNvPicPr>
            <a:picLocks noChangeAspect="1"/>
          </p:cNvPicPr>
          <p:nvPr/>
        </p:nvPicPr>
        <p:blipFill>
          <a:blip r:embed="rId2">
            <a:duotone>
              <a:prstClr val="black"/>
              <a:srgbClr val="0078D7">
                <a:tint val="45000"/>
                <a:satMod val="400000"/>
              </a:srgbClr>
            </a:duotone>
            <a:extLst>
              <a:ext uri="{BEBA8EAE-BF5A-486C-A8C5-ECC9F3942E4B}">
                <a14:imgProps xmlns:a14="http://schemas.microsoft.com/office/drawing/2010/main">
                  <a14:imgLayer r:embed="rId3">
                    <a14:imgEffect>
                      <a14:artisticTexturizer/>
                    </a14:imgEffect>
                    <a14:imgEffect>
                      <a14:brightnessContrast bright="-66000"/>
                    </a14:imgEffect>
                  </a14:imgLayer>
                </a14:imgProps>
              </a:ext>
              <a:ext uri="{28A0092B-C50C-407E-A947-70E740481C1C}">
                <a14:useLocalDpi xmlns:a14="http://schemas.microsoft.com/office/drawing/2010/main"/>
              </a:ext>
            </a:extLst>
          </a:blip>
          <a:stretch>
            <a:fillRect/>
          </a:stretch>
        </p:blipFill>
        <p:spPr>
          <a:xfrm>
            <a:off x="1764" y="496"/>
            <a:ext cx="12549506" cy="6993532"/>
          </a:xfrm>
          <a:prstGeom prst="rect">
            <a:avLst/>
          </a:prstGeom>
        </p:spPr>
      </p:pic>
      <p:sp>
        <p:nvSpPr>
          <p:cNvPr id="10" name="Flowchart: Process 9"/>
          <p:cNvSpPr/>
          <p:nvPr/>
        </p:nvSpPr>
        <p:spPr>
          <a:xfrm>
            <a:off x="1866705" y="2564792"/>
            <a:ext cx="1942649" cy="1243294"/>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App Code</a:t>
            </a:r>
          </a:p>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ARM Templates</a:t>
            </a:r>
          </a:p>
        </p:txBody>
      </p:sp>
      <p:sp>
        <p:nvSpPr>
          <p:cNvPr id="11" name="Flowchart: Process 10"/>
          <p:cNvSpPr/>
          <p:nvPr/>
        </p:nvSpPr>
        <p:spPr>
          <a:xfrm>
            <a:off x="1866705" y="2020850"/>
            <a:ext cx="1942649" cy="543942"/>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err="1">
                <a:solidFill>
                  <a:srgbClr val="FFFFFF"/>
                </a:solidFill>
                <a:latin typeface="Arial Black" panose="020B0A04020102020204" pitchFamily="34" charset="0"/>
              </a:rPr>
              <a:t>GitLab</a:t>
            </a:r>
            <a:endParaRPr lang="en-US" sz="1428" kern="0" dirty="0">
              <a:solidFill>
                <a:srgbClr val="FFFFFF"/>
              </a:solidFill>
              <a:latin typeface="Arial Black" panose="020B0A04020102020204" pitchFamily="34" charset="0"/>
            </a:endParaRPr>
          </a:p>
        </p:txBody>
      </p:sp>
      <p:sp>
        <p:nvSpPr>
          <p:cNvPr id="12" name="Arrow: Right 11"/>
          <p:cNvSpPr/>
          <p:nvPr/>
        </p:nvSpPr>
        <p:spPr>
          <a:xfrm>
            <a:off x="4042471" y="2992174"/>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Box 12"/>
          <p:cNvSpPr txBox="1"/>
          <p:nvPr/>
        </p:nvSpPr>
        <p:spPr>
          <a:xfrm rot="19537247">
            <a:off x="3983958" y="2422130"/>
            <a:ext cx="1261884" cy="531812"/>
          </a:xfrm>
          <a:prstGeom prst="rect">
            <a:avLst/>
          </a:prstGeom>
          <a:noFill/>
          <a:ln>
            <a:noFill/>
          </a:ln>
        </p:spPr>
        <p:txBody>
          <a:bodyPr wrap="none" rtlCol="0">
            <a:spAutoFit/>
          </a:bodyPr>
          <a:lstStyle/>
          <a:p>
            <a:pP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Commit</a:t>
            </a:r>
          </a:p>
          <a:p>
            <a:pP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        Change</a:t>
            </a:r>
          </a:p>
        </p:txBody>
      </p:sp>
      <p:sp>
        <p:nvSpPr>
          <p:cNvPr id="14" name="Rectangle: Single Corner Snipped 13"/>
          <p:cNvSpPr/>
          <p:nvPr/>
        </p:nvSpPr>
        <p:spPr>
          <a:xfrm>
            <a:off x="5441178" y="2419987"/>
            <a:ext cx="1631825" cy="1165588"/>
          </a:xfrm>
          <a:prstGeom prst="snip1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Jenkins</a:t>
            </a:r>
          </a:p>
        </p:txBody>
      </p:sp>
      <p:sp>
        <p:nvSpPr>
          <p:cNvPr id="15" name="Flowchart: Process 14"/>
          <p:cNvSpPr/>
          <p:nvPr/>
        </p:nvSpPr>
        <p:spPr>
          <a:xfrm>
            <a:off x="8401547" y="2561774"/>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Azure </a:t>
            </a:r>
            <a:r>
              <a:rPr lang="en-US" sz="1428" kern="0"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DevTest</a:t>
            </a: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Deployment</a:t>
            </a:r>
          </a:p>
        </p:txBody>
      </p:sp>
      <p:sp>
        <p:nvSpPr>
          <p:cNvPr id="16" name="Flowchart: Process 15"/>
          <p:cNvSpPr/>
          <p:nvPr/>
        </p:nvSpPr>
        <p:spPr>
          <a:xfrm>
            <a:off x="8401547" y="4740558"/>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Azure Stack Hub Prod Deployment</a:t>
            </a:r>
          </a:p>
        </p:txBody>
      </p:sp>
      <p:sp>
        <p:nvSpPr>
          <p:cNvPr id="17" name="Arrow: Right 16"/>
          <p:cNvSpPr/>
          <p:nvPr/>
        </p:nvSpPr>
        <p:spPr>
          <a:xfrm>
            <a:off x="7232187" y="2905649"/>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Arrow: Right 17"/>
          <p:cNvSpPr/>
          <p:nvPr/>
        </p:nvSpPr>
        <p:spPr>
          <a:xfrm rot="5400000">
            <a:off x="8828929" y="4020268"/>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TextBox 18"/>
          <p:cNvSpPr txBox="1"/>
          <p:nvPr/>
        </p:nvSpPr>
        <p:spPr>
          <a:xfrm>
            <a:off x="9466803" y="3869196"/>
            <a:ext cx="853119" cy="312073"/>
          </a:xfrm>
          <a:prstGeom prst="rect">
            <a:avLst/>
          </a:prstGeom>
          <a:noFill/>
          <a:ln>
            <a:noFill/>
          </a:ln>
        </p:spPr>
        <p:txBody>
          <a:bodyPr wrap="none" rtlCol="0">
            <a:spAutoFit/>
          </a:bodyPr>
          <a:lstStyle/>
          <a:p>
            <a:pPr defTabSz="932536">
              <a:defRPr/>
            </a:pPr>
            <a:r>
              <a:rPr lang="en-US" sz="1428" kern="0"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Iff</a:t>
            </a: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 pass</a:t>
            </a:r>
          </a:p>
        </p:txBody>
      </p:sp>
      <p:sp>
        <p:nvSpPr>
          <p:cNvPr id="20" name="Title 1">
            <a:extLst>
              <a:ext uri="{FF2B5EF4-FFF2-40B4-BE49-F238E27FC236}">
                <a16:creationId xmlns:a16="http://schemas.microsoft.com/office/drawing/2014/main" id="{8361EEEB-E40B-43DF-A077-75B136901028}"/>
              </a:ext>
            </a:extLst>
          </p:cNvPr>
          <p:cNvSpPr>
            <a:spLocks noGrp="1"/>
          </p:cNvSpPr>
          <p:nvPr>
            <p:ph type="title"/>
          </p:nvPr>
        </p:nvSpPr>
        <p:spPr>
          <a:xfrm>
            <a:off x="274640" y="295276"/>
            <a:ext cx="11888787" cy="917575"/>
          </a:xfrm>
        </p:spPr>
        <p:txBody>
          <a:bodyPr/>
          <a:lstStyle/>
          <a:p>
            <a:r>
              <a:rPr lang="en-US" sz="4799" dirty="0">
                <a:solidFill>
                  <a:schemeClr val="bg1"/>
                </a:solidFill>
              </a:rPr>
              <a:t>Heterogeneous ecosystem example</a:t>
            </a:r>
          </a:p>
        </p:txBody>
      </p:sp>
    </p:spTree>
    <p:extLst>
      <p:ext uri="{BB962C8B-B14F-4D97-AF65-F5344CB8AC3E}">
        <p14:creationId xmlns:p14="http://schemas.microsoft.com/office/powerpoint/2010/main" val="12893877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Infrastructure as code</a:t>
            </a:r>
          </a:p>
        </p:txBody>
      </p:sp>
      <p:sp>
        <p:nvSpPr>
          <p:cNvPr id="5" name="Text Placeholder 5"/>
          <p:cNvSpPr txBox="1">
            <a:spLocks/>
          </p:cNvSpPr>
          <p:nvPr/>
        </p:nvSpPr>
        <p:spPr>
          <a:xfrm>
            <a:off x="881" y="1414586"/>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6" name="TextBox 5"/>
          <p:cNvSpPr txBox="1"/>
          <p:nvPr/>
        </p:nvSpPr>
        <p:spPr>
          <a:xfrm>
            <a:off x="156736" y="4556434"/>
            <a:ext cx="4040707" cy="895155"/>
          </a:xfrm>
          <a:prstGeom prst="rect">
            <a:avLst/>
          </a:prstGeom>
          <a:noFill/>
        </p:spPr>
        <p:txBody>
          <a:bodyPr wrap="square" lIns="182854" tIns="198927" rIns="248659" bIns="248659" rtlCol="0">
            <a:spAutoFit/>
          </a:bodyPr>
          <a:lstStyle/>
          <a:p>
            <a:pPr algn="ctr" defTabSz="932266">
              <a:lnSpc>
                <a:spcPct val="90000"/>
              </a:lnSpc>
              <a:defRPr/>
            </a:pPr>
            <a:r>
              <a:rPr lang="en-US" sz="3200" kern="0" dirty="0">
                <a:solidFill>
                  <a:srgbClr val="0078D7"/>
                </a:solidFill>
                <a:latin typeface="Segoe UI Light" panose="020B0502040204020203" pitchFamily="34" charset="0"/>
                <a:cs typeface="Segoe UI Light" panose="020B0502040204020203" pitchFamily="34" charset="0"/>
              </a:rPr>
              <a:t>Templates</a:t>
            </a:r>
          </a:p>
        </p:txBody>
      </p:sp>
      <p:sp>
        <p:nvSpPr>
          <p:cNvPr id="9" name="Text Placeholder 5"/>
          <p:cNvSpPr txBox="1">
            <a:spLocks/>
          </p:cNvSpPr>
          <p:nvPr/>
        </p:nvSpPr>
        <p:spPr>
          <a:xfrm>
            <a:off x="4173200" y="1414586"/>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10" name="TextBox 9"/>
          <p:cNvSpPr txBox="1"/>
          <p:nvPr/>
        </p:nvSpPr>
        <p:spPr>
          <a:xfrm>
            <a:off x="4173200" y="4556434"/>
            <a:ext cx="4122607" cy="895155"/>
          </a:xfrm>
          <a:prstGeom prst="rect">
            <a:avLst/>
          </a:prstGeom>
          <a:noFill/>
        </p:spPr>
        <p:txBody>
          <a:bodyPr wrap="square" lIns="182854" tIns="198927" rIns="91427" bIns="248659" rtlCol="0">
            <a:spAutoFit/>
          </a:bodyPr>
          <a:lstStyle>
            <a:defPPr>
              <a:defRPr lang="en-US"/>
            </a:defPPr>
            <a:lvl1pPr>
              <a:lnSpc>
                <a:spcPct val="90000"/>
              </a:lnSpc>
              <a:defRPr sz="3600">
                <a:solidFill>
                  <a:srgbClr val="FFFFFF"/>
                </a:solidFill>
                <a:latin typeface="Segoe UI Light"/>
              </a:defRPr>
            </a:lvl1pPr>
          </a:lstStyle>
          <a:p>
            <a:pPr algn="ctr" defTabSz="932266">
              <a:defRPr/>
            </a:pPr>
            <a:r>
              <a:rPr lang="en-US" sz="3200" kern="0" dirty="0">
                <a:solidFill>
                  <a:srgbClr val="0078D7"/>
                </a:solidFill>
                <a:latin typeface="Segoe UI Light" panose="020B0502040204020203" pitchFamily="34" charset="0"/>
                <a:cs typeface="Segoe UI Light" panose="020B0502040204020203" pitchFamily="34" charset="0"/>
              </a:rPr>
              <a:t>Automation</a:t>
            </a:r>
          </a:p>
        </p:txBody>
      </p:sp>
      <p:sp>
        <p:nvSpPr>
          <p:cNvPr id="13" name="Text Placeholder 5"/>
          <p:cNvSpPr txBox="1">
            <a:spLocks/>
          </p:cNvSpPr>
          <p:nvPr/>
        </p:nvSpPr>
        <p:spPr>
          <a:xfrm>
            <a:off x="8346397" y="1414584"/>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14" name="TextBox 13"/>
          <p:cNvSpPr txBox="1"/>
          <p:nvPr/>
        </p:nvSpPr>
        <p:spPr>
          <a:xfrm>
            <a:off x="8136121" y="4556434"/>
            <a:ext cx="4482916" cy="895155"/>
          </a:xfrm>
          <a:prstGeom prst="rect">
            <a:avLst/>
          </a:prstGeom>
          <a:noFill/>
        </p:spPr>
        <p:txBody>
          <a:bodyPr wrap="square" lIns="182854" tIns="198927" rIns="248659" bIns="248659" rtlCol="0">
            <a:spAutoFit/>
          </a:bodyPr>
          <a:lstStyle>
            <a:defPPr>
              <a:defRPr lang="en-US"/>
            </a:defPPr>
            <a:lvl1pPr>
              <a:lnSpc>
                <a:spcPct val="90000"/>
              </a:lnSpc>
              <a:defRPr sz="3600">
                <a:solidFill>
                  <a:srgbClr val="FFFFFF"/>
                </a:solidFill>
                <a:latin typeface="Segoe UI Light"/>
              </a:defRPr>
            </a:lvl1pPr>
          </a:lstStyle>
          <a:p>
            <a:pPr algn="ctr" defTabSz="932266">
              <a:defRPr/>
            </a:pPr>
            <a:r>
              <a:rPr lang="en-US" sz="3200" kern="0" dirty="0">
                <a:solidFill>
                  <a:srgbClr val="0078D7"/>
                </a:solidFill>
                <a:latin typeface="Segoe UI Light" panose="020B0502040204020203" pitchFamily="34" charset="0"/>
                <a:cs typeface="Segoe UI Light" panose="020B0502040204020203" pitchFamily="34" charset="0"/>
              </a:rPr>
              <a:t>Versioning</a:t>
            </a:r>
          </a:p>
        </p:txBody>
      </p:sp>
      <p:pic>
        <p:nvPicPr>
          <p:cNvPr id="2" name="Picture 1"/>
          <p:cNvPicPr>
            <a:picLocks noChangeAspect="1"/>
          </p:cNvPicPr>
          <p:nvPr/>
        </p:nvPicPr>
        <p:blipFill>
          <a:blip r:embed="rId3"/>
          <a:stretch>
            <a:fillRect/>
          </a:stretch>
        </p:blipFill>
        <p:spPr>
          <a:xfrm>
            <a:off x="5232216" y="1821016"/>
            <a:ext cx="2662421" cy="2016456"/>
          </a:xfrm>
          <a:prstGeom prst="rect">
            <a:avLst/>
          </a:prstGeom>
        </p:spPr>
      </p:pic>
      <p:pic>
        <p:nvPicPr>
          <p:cNvPr id="4" name="Picture 3"/>
          <p:cNvPicPr>
            <a:picLocks noChangeAspect="1"/>
          </p:cNvPicPr>
          <p:nvPr/>
        </p:nvPicPr>
        <p:blipFill>
          <a:blip r:embed="rId4"/>
          <a:stretch>
            <a:fillRect/>
          </a:stretch>
        </p:blipFill>
        <p:spPr>
          <a:xfrm>
            <a:off x="9416223" y="2506662"/>
            <a:ext cx="1922712" cy="1114299"/>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85113" y="2289002"/>
            <a:ext cx="1583952" cy="1616134"/>
          </a:xfrm>
          <a:prstGeom prst="rect">
            <a:avLst/>
          </a:prstGeom>
        </p:spPr>
      </p:pic>
      <p:cxnSp>
        <p:nvCxnSpPr>
          <p:cNvPr id="8" name="Straight Connector 7"/>
          <p:cNvCxnSpPr/>
          <p:nvPr/>
        </p:nvCxnSpPr>
        <p:spPr>
          <a:xfrm>
            <a:off x="767389"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24803"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61437"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1272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0" name="Picture 1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2" name="Title 1"/>
          <p:cNvSpPr>
            <a:spLocks noGrp="1"/>
          </p:cNvSpPr>
          <p:nvPr>
            <p:ph type="title"/>
          </p:nvPr>
        </p:nvSpPr>
        <p:spPr/>
        <p:txBody>
          <a:bodyPr/>
          <a:lstStyle/>
          <a:p>
            <a:r>
              <a:rPr lang="en-US" sz="4800" dirty="0">
                <a:solidFill>
                  <a:srgbClr val="505050"/>
                </a:solidFill>
              </a:rPr>
              <a:t>Infrastructure and configuration as code</a:t>
            </a:r>
          </a:p>
        </p:txBody>
      </p:sp>
      <p:sp>
        <p:nvSpPr>
          <p:cNvPr id="37" name="TextBox 36"/>
          <p:cNvSpPr txBox="1"/>
          <p:nvPr/>
        </p:nvSpPr>
        <p:spPr>
          <a:xfrm>
            <a:off x="7898187" y="1877740"/>
            <a:ext cx="2714102" cy="1489556"/>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Value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Optimized resources</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Accelerated delivery</a:t>
            </a:r>
          </a:p>
        </p:txBody>
      </p:sp>
      <p:sp>
        <p:nvSpPr>
          <p:cNvPr id="38" name="TextBox 37"/>
          <p:cNvSpPr txBox="1"/>
          <p:nvPr/>
        </p:nvSpPr>
        <p:spPr>
          <a:xfrm>
            <a:off x="7898188" y="4001768"/>
            <a:ext cx="2335793" cy="1489556"/>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Measure</a:t>
            </a:r>
            <a:endParaRPr lang="en-US" sz="3598" kern="0" dirty="0">
              <a:solidFill>
                <a:srgbClr val="0078D7"/>
              </a:solidFill>
              <a:latin typeface="Segoe UI Light"/>
            </a:endParaRP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Deployment rate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MTTR</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3" name="Freeform 147"/>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39" name="Group 38"/>
          <p:cNvGrpSpPr/>
          <p:nvPr/>
        </p:nvGrpSpPr>
        <p:grpSpPr>
          <a:xfrm>
            <a:off x="855893" y="5293454"/>
            <a:ext cx="1939543" cy="1118732"/>
            <a:chOff x="511109" y="5814543"/>
            <a:chExt cx="1041729" cy="600870"/>
          </a:xfrm>
        </p:grpSpPr>
        <p:sp>
          <p:nvSpPr>
            <p:cNvPr id="41" name="Rectangle 154"/>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42" name="Rectangle 156"/>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43" name="Freeform 158"/>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6" name="TextBox 5"/>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131" name="TextBox 130"/>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sp>
        <p:nvSpPr>
          <p:cNvPr id="104" name="Rounded Rectangle 6"/>
          <p:cNvSpPr/>
          <p:nvPr/>
        </p:nvSpPr>
        <p:spPr bwMode="auto">
          <a:xfrm>
            <a:off x="5282400" y="1599422"/>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DEV</a:t>
            </a:r>
          </a:p>
        </p:txBody>
      </p:sp>
      <p:grpSp>
        <p:nvGrpSpPr>
          <p:cNvPr id="105" name="CODE"/>
          <p:cNvGrpSpPr/>
          <p:nvPr/>
        </p:nvGrpSpPr>
        <p:grpSpPr>
          <a:xfrm>
            <a:off x="1521466" y="2686628"/>
            <a:ext cx="805464" cy="1228555"/>
            <a:chOff x="1418248" y="2499327"/>
            <a:chExt cx="805693" cy="1228904"/>
          </a:xfrm>
        </p:grpSpPr>
        <p:grpSp>
          <p:nvGrpSpPr>
            <p:cNvPr id="106" name="Group 105"/>
            <p:cNvGrpSpPr/>
            <p:nvPr/>
          </p:nvGrpSpPr>
          <p:grpSpPr>
            <a:xfrm>
              <a:off x="1442782" y="2914037"/>
              <a:ext cx="781159" cy="814194"/>
              <a:chOff x="2328300" y="3506767"/>
              <a:chExt cx="551703" cy="575034"/>
            </a:xfrm>
          </p:grpSpPr>
          <p:sp>
            <p:nvSpPr>
              <p:cNvPr id="10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09" name="Group 108"/>
              <p:cNvGrpSpPr/>
              <p:nvPr/>
            </p:nvGrpSpPr>
            <p:grpSpPr>
              <a:xfrm>
                <a:off x="2328300" y="3506767"/>
                <a:ext cx="551703" cy="575034"/>
                <a:chOff x="3937001" y="4448175"/>
                <a:chExt cx="638175" cy="665163"/>
              </a:xfrm>
            </p:grpSpPr>
            <p:grpSp>
              <p:nvGrpSpPr>
                <p:cNvPr id="110" name="Group 10"/>
                <p:cNvGrpSpPr>
                  <a:grpSpLocks noChangeAspect="1"/>
                </p:cNvGrpSpPr>
                <p:nvPr/>
              </p:nvGrpSpPr>
              <p:grpSpPr bwMode="auto">
                <a:xfrm>
                  <a:off x="3937001" y="4448175"/>
                  <a:ext cx="638175" cy="665163"/>
                  <a:chOff x="2480" y="2802"/>
                  <a:chExt cx="402" cy="419"/>
                </a:xfrm>
              </p:grpSpPr>
              <p:sp>
                <p:nvSpPr>
                  <p:cNvPr id="12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11" name="Group 110"/>
                <p:cNvGrpSpPr/>
                <p:nvPr/>
              </p:nvGrpSpPr>
              <p:grpSpPr>
                <a:xfrm>
                  <a:off x="4120302" y="4618868"/>
                  <a:ext cx="293550" cy="349134"/>
                  <a:chOff x="4662074" y="4335997"/>
                  <a:chExt cx="234105" cy="278433"/>
                </a:xfrm>
              </p:grpSpPr>
              <p:sp>
                <p:nvSpPr>
                  <p:cNvPr id="11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sp>
          <p:nvSpPr>
            <p:cNvPr id="107" name="TextBox 106"/>
            <p:cNvSpPr txBox="1"/>
            <p:nvPr/>
          </p:nvSpPr>
          <p:spPr>
            <a:xfrm>
              <a:off x="1418248" y="2499327"/>
              <a:ext cx="783027" cy="48929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600"/>
                </a:spcAft>
                <a:defRPr/>
              </a:pPr>
              <a:r>
                <a:rPr lang="en-US" sz="1399" kern="0" dirty="0">
                  <a:gradFill>
                    <a:gsLst>
                      <a:gs pos="2917">
                        <a:srgbClr val="FFFFFF"/>
                      </a:gs>
                      <a:gs pos="30000">
                        <a:srgbClr val="FFFFFF"/>
                      </a:gs>
                    </a:gsLst>
                    <a:lin ang="5400000" scaled="0"/>
                  </a:gradFill>
                  <a:latin typeface="Calibri" panose="020F0502020204030204" pitchFamily="34" charset="0"/>
                </a:rPr>
                <a:t>CODE</a:t>
              </a:r>
            </a:p>
          </p:txBody>
        </p:sp>
      </p:grpSp>
      <p:sp>
        <p:nvSpPr>
          <p:cNvPr id="127" name="Rounded Rectangle 78"/>
          <p:cNvSpPr/>
          <p:nvPr/>
        </p:nvSpPr>
        <p:spPr bwMode="auto">
          <a:xfrm>
            <a:off x="5282400" y="3313574"/>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STAGE</a:t>
            </a:r>
          </a:p>
        </p:txBody>
      </p:sp>
      <p:sp>
        <p:nvSpPr>
          <p:cNvPr id="128" name="Rounded Rectangle 79"/>
          <p:cNvSpPr/>
          <p:nvPr/>
        </p:nvSpPr>
        <p:spPr bwMode="auto">
          <a:xfrm>
            <a:off x="5282400" y="5027726"/>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PRODUCTION</a:t>
            </a:r>
          </a:p>
        </p:txBody>
      </p:sp>
      <p:cxnSp>
        <p:nvCxnSpPr>
          <p:cNvPr id="132" name="Straight Connector 131"/>
          <p:cNvCxnSpPr/>
          <p:nvPr/>
        </p:nvCxnSpPr>
        <p:spPr>
          <a:xfrm>
            <a:off x="1886451" y="4001768"/>
            <a:ext cx="0" cy="117944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3" name="CODE 1"/>
          <p:cNvGrpSpPr/>
          <p:nvPr/>
        </p:nvGrpSpPr>
        <p:grpSpPr>
          <a:xfrm>
            <a:off x="1548923" y="3098150"/>
            <a:ext cx="780938" cy="813964"/>
            <a:chOff x="2328300" y="3506767"/>
            <a:chExt cx="551703" cy="575034"/>
          </a:xfrm>
        </p:grpSpPr>
        <p:sp>
          <p:nvSpPr>
            <p:cNvPr id="13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35" name="Group 134"/>
            <p:cNvGrpSpPr/>
            <p:nvPr/>
          </p:nvGrpSpPr>
          <p:grpSpPr>
            <a:xfrm>
              <a:off x="2328300" y="3506767"/>
              <a:ext cx="551703" cy="575034"/>
              <a:chOff x="3937001" y="4448175"/>
              <a:chExt cx="638175" cy="665163"/>
            </a:xfrm>
          </p:grpSpPr>
          <p:grpSp>
            <p:nvGrpSpPr>
              <p:cNvPr id="136" name="Group 10"/>
              <p:cNvGrpSpPr>
                <a:grpSpLocks noChangeAspect="1"/>
              </p:cNvGrpSpPr>
              <p:nvPr/>
            </p:nvGrpSpPr>
            <p:grpSpPr bwMode="auto">
              <a:xfrm>
                <a:off x="3937001" y="4448175"/>
                <a:ext cx="638175" cy="665163"/>
                <a:chOff x="2480" y="2802"/>
                <a:chExt cx="402" cy="419"/>
              </a:xfrm>
            </p:grpSpPr>
            <p:sp>
              <p:nvSpPr>
                <p:cNvPr id="14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37" name="Group 136"/>
              <p:cNvGrpSpPr/>
              <p:nvPr/>
            </p:nvGrpSpPr>
            <p:grpSpPr>
              <a:xfrm>
                <a:off x="4120302" y="4618868"/>
                <a:ext cx="293550" cy="349134"/>
                <a:chOff x="4662074" y="4335997"/>
                <a:chExt cx="234105" cy="278433"/>
              </a:xfrm>
            </p:grpSpPr>
            <p:sp>
              <p:nvSpPr>
                <p:cNvPr id="13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3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grpSp>
        <p:nvGrpSpPr>
          <p:cNvPr id="143" name="CODE 2"/>
          <p:cNvGrpSpPr/>
          <p:nvPr/>
        </p:nvGrpSpPr>
        <p:grpSpPr>
          <a:xfrm>
            <a:off x="1548923" y="3098150"/>
            <a:ext cx="780938" cy="813964"/>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grpSp>
        <p:nvGrpSpPr>
          <p:cNvPr id="153" name="CODE 3"/>
          <p:cNvGrpSpPr/>
          <p:nvPr/>
        </p:nvGrpSpPr>
        <p:grpSpPr>
          <a:xfrm>
            <a:off x="1542771" y="3098150"/>
            <a:ext cx="780938" cy="813964"/>
            <a:chOff x="2328300" y="3506767"/>
            <a:chExt cx="551703" cy="575034"/>
          </a:xfrm>
        </p:grpSpPr>
        <p:sp>
          <p:nvSpPr>
            <p:cNvPr id="15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55" name="Group 154"/>
            <p:cNvGrpSpPr/>
            <p:nvPr/>
          </p:nvGrpSpPr>
          <p:grpSpPr>
            <a:xfrm>
              <a:off x="2328300" y="3506767"/>
              <a:ext cx="551703" cy="575034"/>
              <a:chOff x="3937001" y="4448175"/>
              <a:chExt cx="638175" cy="665163"/>
            </a:xfrm>
          </p:grpSpPr>
          <p:grpSp>
            <p:nvGrpSpPr>
              <p:cNvPr id="156" name="Group 10"/>
              <p:cNvGrpSpPr>
                <a:grpSpLocks noChangeAspect="1"/>
              </p:cNvGrpSpPr>
              <p:nvPr/>
            </p:nvGrpSpPr>
            <p:grpSpPr bwMode="auto">
              <a:xfrm>
                <a:off x="3937001" y="4448175"/>
                <a:ext cx="638175" cy="665163"/>
                <a:chOff x="2480" y="2802"/>
                <a:chExt cx="402" cy="419"/>
              </a:xfrm>
            </p:grpSpPr>
            <p:sp>
              <p:nvSpPr>
                <p:cNvPr id="16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6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6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57" name="Group 156"/>
              <p:cNvGrpSpPr/>
              <p:nvPr/>
            </p:nvGrpSpPr>
            <p:grpSpPr>
              <a:xfrm>
                <a:off x="4120302" y="4618868"/>
                <a:ext cx="293550" cy="349134"/>
                <a:chOff x="4662074" y="4335997"/>
                <a:chExt cx="234105" cy="278433"/>
              </a:xfrm>
            </p:grpSpPr>
            <p:sp>
              <p:nvSpPr>
                <p:cNvPr id="15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sp>
        <p:nvSpPr>
          <p:cNvPr id="163" name="APP 1"/>
          <p:cNvSpPr>
            <a:spLocks noEditPoints="1"/>
          </p:cNvSpPr>
          <p:nvPr/>
        </p:nvSpPr>
        <p:spPr bwMode="auto">
          <a:xfrm>
            <a:off x="5954325" y="21659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
        <p:nvSpPr>
          <p:cNvPr id="164" name="APP 2"/>
          <p:cNvSpPr>
            <a:spLocks noEditPoints="1"/>
          </p:cNvSpPr>
          <p:nvPr/>
        </p:nvSpPr>
        <p:spPr bwMode="auto">
          <a:xfrm>
            <a:off x="5954325" y="3871854"/>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
        <p:nvSpPr>
          <p:cNvPr id="165" name="APP 3"/>
          <p:cNvSpPr>
            <a:spLocks noEditPoints="1"/>
          </p:cNvSpPr>
          <p:nvPr/>
        </p:nvSpPr>
        <p:spPr bwMode="auto">
          <a:xfrm>
            <a:off x="5954325" y="5593066"/>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Tree>
    <p:extLst>
      <p:ext uri="{BB962C8B-B14F-4D97-AF65-F5344CB8AC3E}">
        <p14:creationId xmlns:p14="http://schemas.microsoft.com/office/powerpoint/2010/main" val="371303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4" fill="hold" nodeType="afterEffect">
                                  <p:stCondLst>
                                    <p:cond delay="20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1000"/>
                                        <p:tgtEl>
                                          <p:spTgt spid="132"/>
                                        </p:tgtEl>
                                      </p:cBhvr>
                                    </p:animEffect>
                                  </p:childTnLst>
                                </p:cTn>
                              </p:par>
                            </p:childTnLst>
                          </p:cTn>
                        </p:par>
                        <p:par>
                          <p:cTn id="8" fill="hold">
                            <p:stCondLst>
                              <p:cond delay="2200"/>
                            </p:stCondLst>
                            <p:childTnLst>
                              <p:par>
                                <p:cTn id="9" presetID="10" presetClass="entr" presetSubtype="0" fill="hold" nodeType="afterEffect">
                                  <p:stCondLst>
                                    <p:cond delay="2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65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3"/>
                                        </p:tgtEl>
                                        <p:attrNameLst>
                                          <p:attrName>style.visibility</p:attrName>
                                        </p:attrNameLst>
                                      </p:cBhvr>
                                      <p:to>
                                        <p:strVal val="visible"/>
                                      </p:to>
                                    </p:set>
                                  </p:childTnLst>
                                </p:cTn>
                              </p:par>
                            </p:childTnLst>
                          </p:cTn>
                        </p:par>
                        <p:par>
                          <p:cTn id="20" fill="hold">
                            <p:stCondLst>
                              <p:cond delay="0"/>
                            </p:stCondLst>
                            <p:childTnLst>
                              <p:par>
                                <p:cTn id="21" presetID="42" presetClass="path" presetSubtype="0" decel="100000" fill="hold" nodeType="afterEffect">
                                  <p:stCondLst>
                                    <p:cond delay="0"/>
                                  </p:stCondLst>
                                  <p:childTnLst>
                                    <p:animMotion origin="layout" path="M 1.51902E-6 -4.81616E-6 L 0.35627 -0.13073 " pathEditMode="relative" rAng="0" ptsTypes="AA">
                                      <p:cBhvr>
                                        <p:cTn id="22" dur="2000" fill="hold"/>
                                        <p:tgtEl>
                                          <p:spTgt spid="153"/>
                                        </p:tgtEl>
                                        <p:attrNameLst>
                                          <p:attrName>ppt_x</p:attrName>
                                          <p:attrName>ppt_y</p:attrName>
                                        </p:attrNameLst>
                                      </p:cBhvr>
                                      <p:rCtr x="17807" y="-6537"/>
                                    </p:animMotion>
                                  </p:childTnLst>
                                </p:cTn>
                              </p:par>
                              <p:par>
                                <p:cTn id="23" presetID="42" presetClass="path" presetSubtype="0" decel="100000" fill="hold" nodeType="withEffect">
                                  <p:stCondLst>
                                    <p:cond delay="0"/>
                                  </p:stCondLst>
                                  <p:childTnLst>
                                    <p:animMotion origin="layout" path="M 9.24177E-7 -4.81616E-6 L 0.35576 0.11371 " pathEditMode="relative" rAng="0" ptsTypes="AA">
                                      <p:cBhvr>
                                        <p:cTn id="24" dur="2000" fill="hold"/>
                                        <p:tgtEl>
                                          <p:spTgt spid="143"/>
                                        </p:tgtEl>
                                        <p:attrNameLst>
                                          <p:attrName>ppt_x</p:attrName>
                                          <p:attrName>ppt_y</p:attrName>
                                        </p:attrNameLst>
                                      </p:cBhvr>
                                      <p:rCtr x="17781" y="5674"/>
                                    </p:animMotion>
                                  </p:childTnLst>
                                </p:cTn>
                              </p:par>
                              <p:par>
                                <p:cTn id="25" presetID="42" presetClass="path" presetSubtype="0" decel="100000" fill="hold" nodeType="withEffect">
                                  <p:stCondLst>
                                    <p:cond delay="0"/>
                                  </p:stCondLst>
                                  <p:childTnLst>
                                    <p:animMotion origin="layout" path="M 9.24177E-7 -4.81616E-6 L 0.35678 0.36065 " pathEditMode="relative" rAng="0" ptsTypes="AA">
                                      <p:cBhvr>
                                        <p:cTn id="26" dur="2000" fill="hold"/>
                                        <p:tgtEl>
                                          <p:spTgt spid="133"/>
                                        </p:tgtEl>
                                        <p:attrNameLst>
                                          <p:attrName>ppt_x</p:attrName>
                                          <p:attrName>ppt_y</p:attrName>
                                        </p:attrNameLst>
                                      </p:cBhvr>
                                      <p:rCtr x="17833" y="18021"/>
                                    </p:animMotion>
                                  </p:childTnLst>
                                </p:cTn>
                              </p:par>
                            </p:childTnLst>
                          </p:cTn>
                        </p:par>
                        <p:par>
                          <p:cTn id="27" fill="hold">
                            <p:stCondLst>
                              <p:cond delay="2000"/>
                            </p:stCondLst>
                            <p:childTnLst>
                              <p:par>
                                <p:cTn id="28" presetID="10" presetClass="exit" presetSubtype="0" fill="hold" nodeType="afterEffect">
                                  <p:stCondLst>
                                    <p:cond delay="500"/>
                                  </p:stCondLst>
                                  <p:childTnLst>
                                    <p:animEffect transition="out" filter="fade">
                                      <p:cBhvr>
                                        <p:cTn id="29" dur="650"/>
                                        <p:tgtEl>
                                          <p:spTgt spid="153"/>
                                        </p:tgtEl>
                                      </p:cBhvr>
                                    </p:animEffect>
                                    <p:set>
                                      <p:cBhvr>
                                        <p:cTn id="30" dur="1" fill="hold">
                                          <p:stCondLst>
                                            <p:cond delay="649"/>
                                          </p:stCondLst>
                                        </p:cTn>
                                        <p:tgtEl>
                                          <p:spTgt spid="153"/>
                                        </p:tgtEl>
                                        <p:attrNameLst>
                                          <p:attrName>style.visibility</p:attrName>
                                        </p:attrNameLst>
                                      </p:cBhvr>
                                      <p:to>
                                        <p:strVal val="hidden"/>
                                      </p:to>
                                    </p:set>
                                  </p:childTnLst>
                                </p:cTn>
                              </p:par>
                            </p:childTnLst>
                          </p:cTn>
                        </p:par>
                        <p:par>
                          <p:cTn id="31" fill="hold">
                            <p:stCondLst>
                              <p:cond delay="3150"/>
                            </p:stCondLst>
                            <p:childTnLst>
                              <p:par>
                                <p:cTn id="32" presetID="10" presetClass="entr" presetSubtype="0" fill="hold" grpId="0" nodeType="afterEffect">
                                  <p:stCondLst>
                                    <p:cond delay="0"/>
                                  </p:stCondLst>
                                  <p:childTnLst>
                                    <p:set>
                                      <p:cBhvr>
                                        <p:cTn id="33" dur="1" fill="hold">
                                          <p:stCondLst>
                                            <p:cond delay="0"/>
                                          </p:stCondLst>
                                        </p:cTn>
                                        <p:tgtEl>
                                          <p:spTgt spid="163"/>
                                        </p:tgtEl>
                                        <p:attrNameLst>
                                          <p:attrName>style.visibility</p:attrName>
                                        </p:attrNameLst>
                                      </p:cBhvr>
                                      <p:to>
                                        <p:strVal val="visible"/>
                                      </p:to>
                                    </p:set>
                                    <p:animEffect transition="in" filter="fade">
                                      <p:cBhvr>
                                        <p:cTn id="34" dur="650"/>
                                        <p:tgtEl>
                                          <p:spTgt spid="163"/>
                                        </p:tgtEl>
                                      </p:cBhvr>
                                    </p:animEffect>
                                  </p:childTnLst>
                                </p:cTn>
                              </p:par>
                            </p:childTnLst>
                          </p:cTn>
                        </p:par>
                        <p:par>
                          <p:cTn id="35" fill="hold">
                            <p:stCondLst>
                              <p:cond delay="3800"/>
                            </p:stCondLst>
                            <p:childTnLst>
                              <p:par>
                                <p:cTn id="36" presetID="10" presetClass="exit" presetSubtype="0" fill="hold" nodeType="afterEffect">
                                  <p:stCondLst>
                                    <p:cond delay="300"/>
                                  </p:stCondLst>
                                  <p:childTnLst>
                                    <p:animEffect transition="out" filter="fade">
                                      <p:cBhvr>
                                        <p:cTn id="37" dur="650"/>
                                        <p:tgtEl>
                                          <p:spTgt spid="143"/>
                                        </p:tgtEl>
                                      </p:cBhvr>
                                    </p:animEffect>
                                    <p:set>
                                      <p:cBhvr>
                                        <p:cTn id="38" dur="1" fill="hold">
                                          <p:stCondLst>
                                            <p:cond delay="649"/>
                                          </p:stCondLst>
                                        </p:cTn>
                                        <p:tgtEl>
                                          <p:spTgt spid="143"/>
                                        </p:tgtEl>
                                        <p:attrNameLst>
                                          <p:attrName>style.visibility</p:attrName>
                                        </p:attrNameLst>
                                      </p:cBhvr>
                                      <p:to>
                                        <p:strVal val="hidden"/>
                                      </p:to>
                                    </p:set>
                                  </p:childTnLst>
                                </p:cTn>
                              </p:par>
                            </p:childTnLst>
                          </p:cTn>
                        </p:par>
                        <p:par>
                          <p:cTn id="39" fill="hold">
                            <p:stCondLst>
                              <p:cond delay="4750"/>
                            </p:stCondLst>
                            <p:childTnLst>
                              <p:par>
                                <p:cTn id="40" presetID="10" presetClass="entr" presetSubtype="0" fill="hold" grpId="0" nodeType="after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650"/>
                                        <p:tgtEl>
                                          <p:spTgt spid="164"/>
                                        </p:tgtEl>
                                      </p:cBhvr>
                                    </p:animEffect>
                                  </p:childTnLst>
                                </p:cTn>
                              </p:par>
                            </p:childTnLst>
                          </p:cTn>
                        </p:par>
                        <p:par>
                          <p:cTn id="43" fill="hold">
                            <p:stCondLst>
                              <p:cond delay="5400"/>
                            </p:stCondLst>
                            <p:childTnLst>
                              <p:par>
                                <p:cTn id="44" presetID="10" presetClass="exit" presetSubtype="0" fill="hold" nodeType="afterEffect">
                                  <p:stCondLst>
                                    <p:cond delay="300"/>
                                  </p:stCondLst>
                                  <p:childTnLst>
                                    <p:animEffect transition="out" filter="fade">
                                      <p:cBhvr>
                                        <p:cTn id="45" dur="650"/>
                                        <p:tgtEl>
                                          <p:spTgt spid="133"/>
                                        </p:tgtEl>
                                      </p:cBhvr>
                                    </p:animEffect>
                                    <p:set>
                                      <p:cBhvr>
                                        <p:cTn id="46" dur="1" fill="hold">
                                          <p:stCondLst>
                                            <p:cond delay="649"/>
                                          </p:stCondLst>
                                        </p:cTn>
                                        <p:tgtEl>
                                          <p:spTgt spid="133"/>
                                        </p:tgtEl>
                                        <p:attrNameLst>
                                          <p:attrName>style.visibility</p:attrName>
                                        </p:attrNameLst>
                                      </p:cBhvr>
                                      <p:to>
                                        <p:strVal val="hidden"/>
                                      </p:to>
                                    </p:set>
                                  </p:childTnLst>
                                </p:cTn>
                              </p:par>
                            </p:childTnLst>
                          </p:cTn>
                        </p:par>
                        <p:par>
                          <p:cTn id="47" fill="hold">
                            <p:stCondLst>
                              <p:cond delay="6350"/>
                            </p:stCondLst>
                            <p:childTnLst>
                              <p:par>
                                <p:cTn id="48" presetID="10" presetClass="entr" presetSubtype="0" fill="hold" grpId="0" nodeType="afterEffect">
                                  <p:stCondLst>
                                    <p:cond delay="0"/>
                                  </p:stCondLst>
                                  <p:childTnLst>
                                    <p:set>
                                      <p:cBhvr>
                                        <p:cTn id="49" dur="1" fill="hold">
                                          <p:stCondLst>
                                            <p:cond delay="0"/>
                                          </p:stCondLst>
                                        </p:cTn>
                                        <p:tgtEl>
                                          <p:spTgt spid="165"/>
                                        </p:tgtEl>
                                        <p:attrNameLst>
                                          <p:attrName>style.visibility</p:attrName>
                                        </p:attrNameLst>
                                      </p:cBhvr>
                                      <p:to>
                                        <p:strVal val="visible"/>
                                      </p:to>
                                    </p:set>
                                    <p:animEffect transition="in" filter="fade">
                                      <p:cBhvr>
                                        <p:cTn id="50" dur="650"/>
                                        <p:tgtEl>
                                          <p:spTgt spid="165"/>
                                        </p:tgtEl>
                                      </p:cBhvr>
                                    </p:animEffect>
                                  </p:childTnLst>
                                </p:cTn>
                              </p:par>
                            </p:childTnLst>
                          </p:cTn>
                        </p:par>
                        <p:par>
                          <p:cTn id="51" fill="hold">
                            <p:stCondLst>
                              <p:cond delay="70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63" grpId="0" animBg="1"/>
      <p:bldP spid="164" grpId="0" animBg="1"/>
      <p:bldP spid="16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0" name="Rounded Rectangle 6"/>
          <p:cNvSpPr/>
          <p:nvPr/>
        </p:nvSpPr>
        <p:spPr bwMode="auto">
          <a:xfrm>
            <a:off x="5227637" y="1820861"/>
            <a:ext cx="2140799" cy="1676401"/>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ounded Rectangle 121"/>
          <p:cNvSpPr/>
          <p:nvPr/>
        </p:nvSpPr>
        <p:spPr bwMode="auto">
          <a:xfrm>
            <a:off x="531220" y="1820861"/>
            <a:ext cx="2700735" cy="1661205"/>
          </a:xfrm>
          <a:prstGeom prst="roundRect">
            <a:avLst>
              <a:gd name="adj" fmla="val 5175"/>
            </a:avLst>
          </a:prstGeom>
          <a:noFill/>
          <a:ln w="952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eaLnBrk="0" fontAlgn="base" hangingPunct="0">
              <a:lnSpc>
                <a:spcPct val="90000"/>
              </a:lnSpc>
              <a:spcBef>
                <a:spcPct val="0"/>
              </a:spcBef>
              <a:spcAft>
                <a:spcPct val="0"/>
              </a:spcAft>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Testing software</a:t>
            </a:r>
          </a:p>
        </p:txBody>
      </p:sp>
      <p:sp>
        <p:nvSpPr>
          <p:cNvPr id="2" name="Title 1"/>
          <p:cNvSpPr>
            <a:spLocks noGrp="1"/>
          </p:cNvSpPr>
          <p:nvPr>
            <p:ph type="title"/>
          </p:nvPr>
        </p:nvSpPr>
        <p:spPr/>
        <p:txBody>
          <a:bodyPr/>
          <a:lstStyle/>
          <a:p>
            <a:r>
              <a:rPr lang="en-US" dirty="0">
                <a:solidFill>
                  <a:srgbClr val="505050"/>
                </a:solidFill>
              </a:rPr>
              <a:t>Automated testing of infrastructure </a:t>
            </a:r>
            <a:endParaRPr lang="en-US" sz="4399" i="1" dirty="0">
              <a:solidFill>
                <a:srgbClr val="505050"/>
              </a:solidFill>
            </a:endParaRPr>
          </a:p>
        </p:txBody>
      </p:sp>
      <p:sp>
        <p:nvSpPr>
          <p:cNvPr id="37" name="TextBox 36"/>
          <p:cNvSpPr txBox="1"/>
          <p:nvPr/>
        </p:nvSpPr>
        <p:spPr>
          <a:xfrm>
            <a:off x="7898187" y="1877739"/>
            <a:ext cx="2714102" cy="189274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Value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Accelerate delivery</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Repeatability </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Optimized resources</a:t>
            </a:r>
          </a:p>
        </p:txBody>
      </p:sp>
      <p:sp>
        <p:nvSpPr>
          <p:cNvPr id="38" name="TextBox 37"/>
          <p:cNvSpPr txBox="1"/>
          <p:nvPr/>
        </p:nvSpPr>
        <p:spPr>
          <a:xfrm>
            <a:off x="7898186" y="4268457"/>
            <a:ext cx="2457621" cy="189274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Measure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Release frequency</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MTTR</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MTTD</a:t>
            </a:r>
          </a:p>
        </p:txBody>
      </p:sp>
      <p:pic>
        <p:nvPicPr>
          <p:cNvPr id="120" name="Picture 28"/>
          <p:cNvPicPr>
            <a:picLocks noChangeAspect="1"/>
          </p:cNvPicPr>
          <p:nvPr/>
        </p:nvPicPr>
        <p:blipFill rotWithShape="1">
          <a:blip r:embed="rId3" cstate="screen">
            <a:extLst>
              <a:ext uri="{28A0092B-C50C-407E-A947-70E740481C1C}">
                <a14:useLocalDpi xmlns:a14="http://schemas.microsoft.com/office/drawing/2010/main"/>
              </a:ext>
            </a:extLst>
          </a:blip>
          <a:srcRect b="35075"/>
          <a:stretch/>
        </p:blipFill>
        <p:spPr bwMode="auto">
          <a:xfrm>
            <a:off x="5840229" y="2216092"/>
            <a:ext cx="1025139" cy="88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5"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sp>
        <p:nvSpPr>
          <p:cNvPr id="5" name="Error DEV"/>
          <p:cNvSpPr/>
          <p:nvPr/>
        </p:nvSpPr>
        <p:spPr bwMode="auto">
          <a:xfrm>
            <a:off x="6540118" y="2725295"/>
            <a:ext cx="456723" cy="45672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2800" b="1" kern="0" dirty="0">
                <a:gradFill>
                  <a:gsLst>
                    <a:gs pos="0">
                      <a:srgbClr val="FFFFFF"/>
                    </a:gs>
                    <a:gs pos="100000">
                      <a:srgbClr val="FFFFFF"/>
                    </a:gs>
                  </a:gsLst>
                  <a:lin ang="5400000" scaled="0"/>
                </a:gradFill>
                <a:latin typeface="Segoe UI"/>
                <a:ea typeface="Segoe UI" pitchFamily="34" charset="0"/>
                <a:cs typeface="Segoe UI" pitchFamily="34" charset="0"/>
              </a:rPr>
              <a:t>X</a:t>
            </a:r>
          </a:p>
        </p:txBody>
      </p:sp>
      <p:pic>
        <p:nvPicPr>
          <p:cNvPr id="166"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7"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8"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grpSp>
        <p:nvGrpSpPr>
          <p:cNvPr id="8" name="Accepted DEV"/>
          <p:cNvGrpSpPr/>
          <p:nvPr/>
        </p:nvGrpSpPr>
        <p:grpSpPr>
          <a:xfrm>
            <a:off x="6540119" y="2725295"/>
            <a:ext cx="456723" cy="456723"/>
            <a:chOff x="4382752" y="3909289"/>
            <a:chExt cx="456852" cy="456852"/>
          </a:xfrm>
        </p:grpSpPr>
        <p:sp>
          <p:nvSpPr>
            <p:cNvPr id="152" name="Accepted"/>
            <p:cNvSpPr/>
            <p:nvPr/>
          </p:nvSpPr>
          <p:spPr bwMode="auto">
            <a:xfrm>
              <a:off x="4382752" y="3909289"/>
              <a:ext cx="456852" cy="45685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endParaRPr lang="en-US" sz="28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grpSp>
      <p:pic>
        <p:nvPicPr>
          <p:cNvPr id="27" name="Picture 26">
            <a:extLst>
              <a:ext uri="{FF2B5EF4-FFF2-40B4-BE49-F238E27FC236}">
                <a16:creationId xmlns:a16="http://schemas.microsoft.com/office/drawing/2014/main" id="{12E222B5-990E-46B5-AB58-C364136597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28" name="Picture 27">
            <a:extLst>
              <a:ext uri="{FF2B5EF4-FFF2-40B4-BE49-F238E27FC236}">
                <a16:creationId xmlns:a16="http://schemas.microsoft.com/office/drawing/2014/main" id="{EEB195F1-09DF-4CAB-B775-E9A5D4EF7F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29" name="Rectangle 155">
            <a:extLst>
              <a:ext uri="{FF2B5EF4-FFF2-40B4-BE49-F238E27FC236}">
                <a16:creationId xmlns:a16="http://schemas.microsoft.com/office/drawing/2014/main" id="{8B6B8B07-A8D1-4BBA-A169-3F18A852F56B}"/>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0" name="Freeform 147">
            <a:extLst>
              <a:ext uri="{FF2B5EF4-FFF2-40B4-BE49-F238E27FC236}">
                <a16:creationId xmlns:a16="http://schemas.microsoft.com/office/drawing/2014/main" id="{091328AB-880D-434B-85CA-D55FCE8A573E}"/>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31" name="Group 30">
            <a:extLst>
              <a:ext uri="{FF2B5EF4-FFF2-40B4-BE49-F238E27FC236}">
                <a16:creationId xmlns:a16="http://schemas.microsoft.com/office/drawing/2014/main" id="{9AFAB0AC-1FBA-4FB2-A3BA-73A9BDECDE6F}"/>
              </a:ext>
            </a:extLst>
          </p:cNvPr>
          <p:cNvGrpSpPr/>
          <p:nvPr/>
        </p:nvGrpSpPr>
        <p:grpSpPr>
          <a:xfrm>
            <a:off x="855893" y="5293454"/>
            <a:ext cx="1939543" cy="1118732"/>
            <a:chOff x="511109" y="5814543"/>
            <a:chExt cx="1041729" cy="600870"/>
          </a:xfrm>
        </p:grpSpPr>
        <p:sp>
          <p:nvSpPr>
            <p:cNvPr id="32" name="Rectangle 154">
              <a:extLst>
                <a:ext uri="{FF2B5EF4-FFF2-40B4-BE49-F238E27FC236}">
                  <a16:creationId xmlns:a16="http://schemas.microsoft.com/office/drawing/2014/main" id="{3EFB9B27-6C50-4C2A-AD27-E7280EA52596}"/>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3" name="Rectangle 156">
              <a:extLst>
                <a:ext uri="{FF2B5EF4-FFF2-40B4-BE49-F238E27FC236}">
                  <a16:creationId xmlns:a16="http://schemas.microsoft.com/office/drawing/2014/main" id="{E3A155F2-CB76-4C5B-9E10-52BDB85D6107}"/>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34" name="Freeform 158">
              <a:extLst>
                <a:ext uri="{FF2B5EF4-FFF2-40B4-BE49-F238E27FC236}">
                  <a16:creationId xmlns:a16="http://schemas.microsoft.com/office/drawing/2014/main" id="{D2207E13-B3CC-4FFC-913A-212E1BA2FF9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35" name="TextBox 34">
            <a:extLst>
              <a:ext uri="{FF2B5EF4-FFF2-40B4-BE49-F238E27FC236}">
                <a16:creationId xmlns:a16="http://schemas.microsoft.com/office/drawing/2014/main" id="{67677656-4236-44F9-90B0-C9E4B3CCD14D}"/>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cs typeface="Calibri" panose="020F0502020204030204" pitchFamily="34" charset="0"/>
              </a:rPr>
              <a:t>DEV</a:t>
            </a:r>
          </a:p>
        </p:txBody>
      </p:sp>
      <p:sp>
        <p:nvSpPr>
          <p:cNvPr id="36" name="TextBox 35">
            <a:extLst>
              <a:ext uri="{FF2B5EF4-FFF2-40B4-BE49-F238E27FC236}">
                <a16:creationId xmlns:a16="http://schemas.microsoft.com/office/drawing/2014/main" id="{A286C786-E5E0-4B02-8E0F-86F539828002}"/>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cs typeface="Calibri" panose="020F0502020204030204" pitchFamily="34" charset="0"/>
              </a:rPr>
              <a:t>OPS</a:t>
            </a:r>
          </a:p>
        </p:txBody>
      </p:sp>
      <p:cxnSp>
        <p:nvCxnSpPr>
          <p:cNvPr id="39" name="Straight Connector 38">
            <a:extLst>
              <a:ext uri="{FF2B5EF4-FFF2-40B4-BE49-F238E27FC236}">
                <a16:creationId xmlns:a16="http://schemas.microsoft.com/office/drawing/2014/main" id="{8E4AF7A9-559A-4053-83EC-C275CFDFE175}"/>
              </a:ext>
            </a:extLst>
          </p:cNvPr>
          <p:cNvCxnSpPr>
            <a:cxnSpLocks/>
          </p:cNvCxnSpPr>
          <p:nvPr/>
        </p:nvCxnSpPr>
        <p:spPr>
          <a:xfrm>
            <a:off x="1886451" y="3497262"/>
            <a:ext cx="0" cy="1683949"/>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3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par>
                          <p:cTn id="12" fill="hold">
                            <p:stCondLst>
                              <p:cond delay="1500"/>
                            </p:stCondLst>
                            <p:childTnLst>
                              <p:par>
                                <p:cTn id="13" presetID="1"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par>
                          <p:cTn id="15" fill="hold">
                            <p:stCondLst>
                              <p:cond delay="1500"/>
                            </p:stCondLst>
                            <p:childTnLst>
                              <p:par>
                                <p:cTn id="16" presetID="42" presetClass="path" presetSubtype="0" accel="50000" decel="50000" fill="hold" nodeType="afterEffect">
                                  <p:stCondLst>
                                    <p:cond delay="500"/>
                                  </p:stCondLst>
                                  <p:childTnLst>
                                    <p:animMotion origin="layout" path="M 2.19811E-6 2.197E-6 L 0.33712 0.02814 " pathEditMode="relative" rAng="0" ptsTypes="AA">
                                      <p:cBhvr>
                                        <p:cTn id="17" dur="1000" fill="hold"/>
                                        <p:tgtEl>
                                          <p:spTgt spid="165"/>
                                        </p:tgtEl>
                                        <p:attrNameLst>
                                          <p:attrName>ppt_x</p:attrName>
                                          <p:attrName>ppt_y</p:attrName>
                                        </p:attrNameLst>
                                      </p:cBhvr>
                                      <p:rCtr x="16850" y="1407"/>
                                    </p:animMotion>
                                  </p:childTnLst>
                                </p:cTn>
                              </p:par>
                            </p:childTnLst>
                          </p:cTn>
                        </p:par>
                        <p:par>
                          <p:cTn id="18" fill="hold">
                            <p:stCondLst>
                              <p:cond delay="3000"/>
                            </p:stCondLst>
                            <p:childTnLst>
                              <p:par>
                                <p:cTn id="19" presetID="10" presetClass="entr" presetSubtype="0" fill="hold" grpId="0" nodeType="after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3800"/>
                            </p:stCondLst>
                            <p:childTnLst>
                              <p:par>
                                <p:cTn id="23" presetID="10" presetClass="exit" presetSubtype="0" fill="hold" grpId="1" nodeType="afterEffect">
                                  <p:stCondLst>
                                    <p:cond delay="50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65"/>
                                        </p:tgtEl>
                                      </p:cBhvr>
                                    </p:animEffect>
                                    <p:set>
                                      <p:cBhvr>
                                        <p:cTn id="28" dur="1" fill="hold">
                                          <p:stCondLst>
                                            <p:cond delay="499"/>
                                          </p:stCondLst>
                                        </p:cTn>
                                        <p:tgtEl>
                                          <p:spTgt spid="165"/>
                                        </p:tgtEl>
                                        <p:attrNameLst>
                                          <p:attrName>style.visibility</p:attrName>
                                        </p:attrNameLst>
                                      </p:cBhvr>
                                      <p:to>
                                        <p:strVal val="hidden"/>
                                      </p:to>
                                    </p:set>
                                  </p:childTnLst>
                                </p:cTn>
                              </p:par>
                            </p:childTnLst>
                          </p:cTn>
                        </p:par>
                        <p:par>
                          <p:cTn id="29" fill="hold">
                            <p:stCondLst>
                              <p:cond delay="4800"/>
                            </p:stCondLst>
                            <p:childTnLst>
                              <p:par>
                                <p:cTn id="30" presetID="1"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childTnLst>
                                </p:cTn>
                              </p:par>
                            </p:childTnLst>
                          </p:cTn>
                        </p:par>
                        <p:par>
                          <p:cTn id="32" fill="hold">
                            <p:stCondLst>
                              <p:cond delay="4800"/>
                            </p:stCondLst>
                            <p:childTnLst>
                              <p:par>
                                <p:cTn id="33" presetID="42" presetClass="path" presetSubtype="0" accel="50000" decel="50000" fill="hold" nodeType="afterEffect">
                                  <p:stCondLst>
                                    <p:cond delay="0"/>
                                  </p:stCondLst>
                                  <p:childTnLst>
                                    <p:animMotion origin="layout" path="M 2.19811E-6 2.197E-6 L 0.33712 0.02814 " pathEditMode="relative" rAng="0" ptsTypes="AA">
                                      <p:cBhvr>
                                        <p:cTn id="34" dur="1000" fill="hold"/>
                                        <p:tgtEl>
                                          <p:spTgt spid="166"/>
                                        </p:tgtEl>
                                        <p:attrNameLst>
                                          <p:attrName>ppt_x</p:attrName>
                                          <p:attrName>ppt_y</p:attrName>
                                        </p:attrNameLst>
                                      </p:cBhvr>
                                      <p:rCtr x="16850" y="1407"/>
                                    </p:animMotion>
                                  </p:childTnLst>
                                </p:cTn>
                              </p:par>
                            </p:childTnLst>
                          </p:cTn>
                        </p:par>
                        <p:par>
                          <p:cTn id="35" fill="hold">
                            <p:stCondLst>
                              <p:cond delay="5800"/>
                            </p:stCondLst>
                            <p:childTnLst>
                              <p:par>
                                <p:cTn id="36" presetID="10" presetClass="entr" presetSubtype="0" fill="hold" grpId="2"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6300"/>
                            </p:stCondLst>
                            <p:childTnLst>
                              <p:par>
                                <p:cTn id="40" presetID="10" presetClass="exit" presetSubtype="0" fill="hold" grpId="3" nodeType="afterEffect">
                                  <p:stCondLst>
                                    <p:cond delay="50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500"/>
                                  </p:stCondLst>
                                  <p:childTnLst>
                                    <p:animEffect transition="out" filter="fade">
                                      <p:cBhvr>
                                        <p:cTn id="44" dur="500"/>
                                        <p:tgtEl>
                                          <p:spTgt spid="166"/>
                                        </p:tgtEl>
                                      </p:cBhvr>
                                    </p:animEffect>
                                    <p:set>
                                      <p:cBhvr>
                                        <p:cTn id="45" dur="1" fill="hold">
                                          <p:stCondLst>
                                            <p:cond delay="499"/>
                                          </p:stCondLst>
                                        </p:cTn>
                                        <p:tgtEl>
                                          <p:spTgt spid="166"/>
                                        </p:tgtEl>
                                        <p:attrNameLst>
                                          <p:attrName>style.visibility</p:attrName>
                                        </p:attrNameLst>
                                      </p:cBhvr>
                                      <p:to>
                                        <p:strVal val="hidden"/>
                                      </p:to>
                                    </p:set>
                                  </p:childTnLst>
                                </p:cTn>
                              </p:par>
                            </p:childTnLst>
                          </p:cTn>
                        </p:par>
                        <p:par>
                          <p:cTn id="46" fill="hold">
                            <p:stCondLst>
                              <p:cond delay="7300"/>
                            </p:stCondLst>
                            <p:childTnLst>
                              <p:par>
                                <p:cTn id="47" presetID="1" presetClass="entr" presetSubtype="0" fill="hold" nodeType="after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par>
                          <p:cTn id="49" fill="hold">
                            <p:stCondLst>
                              <p:cond delay="7300"/>
                            </p:stCondLst>
                            <p:childTnLst>
                              <p:par>
                                <p:cTn id="50" presetID="42" presetClass="path" presetSubtype="0" accel="50000" decel="50000" fill="hold" nodeType="afterEffect">
                                  <p:stCondLst>
                                    <p:cond delay="0"/>
                                  </p:stCondLst>
                                  <p:childTnLst>
                                    <p:animMotion origin="layout" path="M 2.19811E-6 2.197E-6 L 0.33712 0.02814 " pathEditMode="relative" rAng="0" ptsTypes="AA">
                                      <p:cBhvr>
                                        <p:cTn id="51" dur="1000" fill="hold"/>
                                        <p:tgtEl>
                                          <p:spTgt spid="167"/>
                                        </p:tgtEl>
                                        <p:attrNameLst>
                                          <p:attrName>ppt_x</p:attrName>
                                          <p:attrName>ppt_y</p:attrName>
                                        </p:attrNameLst>
                                      </p:cBhvr>
                                      <p:rCtr x="16850" y="1407"/>
                                    </p:animMotion>
                                  </p:childTnLst>
                                </p:cTn>
                              </p:par>
                            </p:childTnLst>
                          </p:cTn>
                        </p:par>
                        <p:par>
                          <p:cTn id="52" fill="hold">
                            <p:stCondLst>
                              <p:cond delay="8300"/>
                            </p:stCondLst>
                            <p:childTnLst>
                              <p:par>
                                <p:cTn id="53" presetID="10" presetClass="entr" presetSubtype="0" fill="hold" grpId="4"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8800"/>
                            </p:stCondLst>
                            <p:childTnLst>
                              <p:par>
                                <p:cTn id="57" presetID="10" presetClass="exit" presetSubtype="0" fill="hold" grpId="5" nodeType="afterEffect">
                                  <p:stCondLst>
                                    <p:cond delay="50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500"/>
                                  </p:stCondLst>
                                  <p:childTnLst>
                                    <p:animEffect transition="out" filter="fade">
                                      <p:cBhvr>
                                        <p:cTn id="61" dur="500"/>
                                        <p:tgtEl>
                                          <p:spTgt spid="167"/>
                                        </p:tgtEl>
                                      </p:cBhvr>
                                    </p:animEffect>
                                    <p:set>
                                      <p:cBhvr>
                                        <p:cTn id="62" dur="1" fill="hold">
                                          <p:stCondLst>
                                            <p:cond delay="499"/>
                                          </p:stCondLst>
                                        </p:cTn>
                                        <p:tgtEl>
                                          <p:spTgt spid="167"/>
                                        </p:tgtEl>
                                        <p:attrNameLst>
                                          <p:attrName>style.visibility</p:attrName>
                                        </p:attrNameLst>
                                      </p:cBhvr>
                                      <p:to>
                                        <p:strVal val="hidden"/>
                                      </p:to>
                                    </p:set>
                                  </p:childTnLst>
                                </p:cTn>
                              </p:par>
                            </p:childTnLst>
                          </p:cTn>
                        </p:par>
                        <p:par>
                          <p:cTn id="63" fill="hold">
                            <p:stCondLst>
                              <p:cond delay="9800"/>
                            </p:stCondLst>
                            <p:childTnLst>
                              <p:par>
                                <p:cTn id="64" presetID="1" presetClass="entr" presetSubtype="0" fill="hold" nodeType="afterEffect">
                                  <p:stCondLst>
                                    <p:cond delay="0"/>
                                  </p:stCondLst>
                                  <p:childTnLst>
                                    <p:set>
                                      <p:cBhvr>
                                        <p:cTn id="65" dur="1" fill="hold">
                                          <p:stCondLst>
                                            <p:cond delay="0"/>
                                          </p:stCondLst>
                                        </p:cTn>
                                        <p:tgtEl>
                                          <p:spTgt spid="168"/>
                                        </p:tgtEl>
                                        <p:attrNameLst>
                                          <p:attrName>style.visibility</p:attrName>
                                        </p:attrNameLst>
                                      </p:cBhvr>
                                      <p:to>
                                        <p:strVal val="visible"/>
                                      </p:to>
                                    </p:set>
                                  </p:childTnLst>
                                </p:cTn>
                              </p:par>
                            </p:childTnLst>
                          </p:cTn>
                        </p:par>
                        <p:par>
                          <p:cTn id="66" fill="hold">
                            <p:stCondLst>
                              <p:cond delay="9800"/>
                            </p:stCondLst>
                            <p:childTnLst>
                              <p:par>
                                <p:cTn id="67" presetID="42" presetClass="path" presetSubtype="0" accel="50000" decel="50000" fill="hold" nodeType="afterEffect">
                                  <p:stCondLst>
                                    <p:cond delay="0"/>
                                  </p:stCondLst>
                                  <p:childTnLst>
                                    <p:animMotion origin="layout" path="M 2.19811E-6 2.197E-6 L 0.33712 0.02814 " pathEditMode="relative" rAng="0" ptsTypes="AA">
                                      <p:cBhvr>
                                        <p:cTn id="68" dur="1000" fill="hold"/>
                                        <p:tgtEl>
                                          <p:spTgt spid="168"/>
                                        </p:tgtEl>
                                        <p:attrNameLst>
                                          <p:attrName>ppt_x</p:attrName>
                                          <p:attrName>ppt_y</p:attrName>
                                        </p:attrNameLst>
                                      </p:cBhvr>
                                      <p:rCtr x="16850" y="1407"/>
                                    </p:animMotion>
                                  </p:childTnLst>
                                </p:cTn>
                              </p:par>
                            </p:childTnLst>
                          </p:cTn>
                        </p:par>
                        <p:par>
                          <p:cTn id="69" fill="hold">
                            <p:stCondLst>
                              <p:cond delay="10800"/>
                            </p:stCondLst>
                            <p:childTnLst>
                              <p:par>
                                <p:cTn id="70" presetID="10" presetClass="entr" presetSubtype="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xit" presetSubtype="0" fill="hold" nodeType="withEffect">
                                  <p:stCondLst>
                                    <p:cond delay="1000"/>
                                  </p:stCondLst>
                                  <p:childTnLst>
                                    <p:animEffect transition="out" filter="fade">
                                      <p:cBhvr>
                                        <p:cTn id="74" dur="500"/>
                                        <p:tgtEl>
                                          <p:spTgt spid="168"/>
                                        </p:tgtEl>
                                      </p:cBhvr>
                                    </p:animEffect>
                                    <p:set>
                                      <p:cBhvr>
                                        <p:cTn id="75" dur="1" fill="hold">
                                          <p:stCondLst>
                                            <p:cond delay="499"/>
                                          </p:stCondLst>
                                        </p:cTn>
                                        <p:tgtEl>
                                          <p:spTgt spid="168"/>
                                        </p:tgtEl>
                                        <p:attrNameLst>
                                          <p:attrName>style.visibility</p:attrName>
                                        </p:attrNameLst>
                                      </p:cBhvr>
                                      <p:to>
                                        <p:strVal val="hidden"/>
                                      </p:to>
                                    </p:set>
                                  </p:childTnLst>
                                </p:cTn>
                              </p:par>
                            </p:childTnLst>
                          </p:cTn>
                        </p:par>
                        <p:par>
                          <p:cTn id="76" fill="hold">
                            <p:stCondLst>
                              <p:cond delay="123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 grpId="0" animBg="1"/>
      <p:bldP spid="5" grpId="1" animBg="1"/>
      <p:bldP spid="5" grpId="2" animBg="1"/>
      <p:bldP spid="5" grpId="3" animBg="1"/>
      <p:bldP spid="5" grpId="4" animBg="1"/>
      <p:bldP spid="5" grpId="5"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8261615" y="1213497"/>
            <a:ext cx="3716027" cy="5483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Fault injection</a:t>
            </a:r>
          </a:p>
        </p:txBody>
      </p:sp>
      <p:sp>
        <p:nvSpPr>
          <p:cNvPr id="17" name="Title 16"/>
          <p:cNvSpPr>
            <a:spLocks noGrp="1"/>
          </p:cNvSpPr>
          <p:nvPr>
            <p:ph type="title"/>
          </p:nvPr>
        </p:nvSpPr>
        <p:spPr/>
        <p:txBody>
          <a:bodyPr/>
          <a:lstStyle/>
          <a:p>
            <a:r>
              <a:rPr lang="en-US" sz="4800" dirty="0">
                <a:solidFill>
                  <a:srgbClr val="505050"/>
                </a:solidFill>
              </a:rPr>
              <a:t>Hypothesis-driven development</a:t>
            </a:r>
          </a:p>
        </p:txBody>
      </p:sp>
      <p:sp>
        <p:nvSpPr>
          <p:cNvPr id="3" name="Rectangle 2"/>
          <p:cNvSpPr/>
          <p:nvPr/>
        </p:nvSpPr>
        <p:spPr bwMode="auto">
          <a:xfrm>
            <a:off x="4367261" y="1217281"/>
            <a:ext cx="3716027" cy="5483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Telemetry</a:t>
            </a:r>
          </a:p>
        </p:txBody>
      </p:sp>
      <p:sp>
        <p:nvSpPr>
          <p:cNvPr id="7" name="Rectangle 6"/>
          <p:cNvSpPr/>
          <p:nvPr/>
        </p:nvSpPr>
        <p:spPr bwMode="auto">
          <a:xfrm>
            <a:off x="458836" y="1213497"/>
            <a:ext cx="3716027" cy="548325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Testing in production</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56597" y="3762908"/>
            <a:ext cx="2217064" cy="293763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608" y="4035316"/>
            <a:ext cx="3593810" cy="2580458"/>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60489" y="4811662"/>
            <a:ext cx="3417143" cy="1888881"/>
          </a:xfrm>
          <a:prstGeom prst="rect">
            <a:avLst/>
          </a:prstGeom>
        </p:spPr>
      </p:pic>
      <p:sp>
        <p:nvSpPr>
          <p:cNvPr id="59" name="Oval 58"/>
          <p:cNvSpPr/>
          <p:nvPr/>
        </p:nvSpPr>
        <p:spPr bwMode="auto">
          <a:xfrm>
            <a:off x="9227997" y="2636792"/>
            <a:ext cx="2018016" cy="2018016"/>
          </a:xfrm>
          <a:prstGeom prst="ellipse">
            <a:avLst/>
          </a:prstGeom>
          <a:noFill/>
          <a:ln w="57150">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CODE 3"/>
          <p:cNvGrpSpPr/>
          <p:nvPr/>
        </p:nvGrpSpPr>
        <p:grpSpPr>
          <a:xfrm>
            <a:off x="8947502" y="3382747"/>
            <a:ext cx="631204" cy="657897"/>
            <a:chOff x="2328300" y="3506767"/>
            <a:chExt cx="551703" cy="575034"/>
          </a:xfrm>
        </p:grpSpPr>
        <p:sp>
          <p:nvSpPr>
            <p:cNvPr id="1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20" name="Group 19"/>
            <p:cNvGrpSpPr/>
            <p:nvPr/>
          </p:nvGrpSpPr>
          <p:grpSpPr>
            <a:xfrm>
              <a:off x="2328300" y="3506767"/>
              <a:ext cx="551703" cy="575034"/>
              <a:chOff x="3937001" y="4448175"/>
              <a:chExt cx="638175" cy="665163"/>
            </a:xfrm>
          </p:grpSpPr>
          <p:grpSp>
            <p:nvGrpSpPr>
              <p:cNvPr id="21" name="Group 10"/>
              <p:cNvGrpSpPr>
                <a:grpSpLocks noChangeAspect="1"/>
              </p:cNvGrpSpPr>
              <p:nvPr/>
            </p:nvGrpSpPr>
            <p:grpSpPr bwMode="auto">
              <a:xfrm>
                <a:off x="3937001" y="4448175"/>
                <a:ext cx="638175" cy="665163"/>
                <a:chOff x="2480" y="2802"/>
                <a:chExt cx="402" cy="419"/>
              </a:xfrm>
            </p:grpSpPr>
            <p:sp>
              <p:nvSpPr>
                <p:cNvPr id="2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22" name="Group 21"/>
              <p:cNvGrpSpPr/>
              <p:nvPr/>
            </p:nvGrpSpPr>
            <p:grpSpPr>
              <a:xfrm>
                <a:off x="4120302" y="4618868"/>
                <a:ext cx="293550" cy="349134"/>
                <a:chOff x="4662074" y="4335997"/>
                <a:chExt cx="234105" cy="278433"/>
              </a:xfrm>
            </p:grpSpPr>
            <p:sp>
              <p:nvSpPr>
                <p:cNvPr id="2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grpSp>
        <p:nvGrpSpPr>
          <p:cNvPr id="38" name="CODE 3"/>
          <p:cNvGrpSpPr/>
          <p:nvPr/>
        </p:nvGrpSpPr>
        <p:grpSpPr>
          <a:xfrm>
            <a:off x="10945597" y="3382747"/>
            <a:ext cx="631204" cy="657897"/>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
        <p:nvSpPr>
          <p:cNvPr id="61" name="Production B"/>
          <p:cNvSpPr/>
          <p:nvPr/>
        </p:nvSpPr>
        <p:spPr bwMode="auto">
          <a:xfrm>
            <a:off x="643687" y="1840692"/>
            <a:ext cx="1585010" cy="102813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199" kern="0"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62" name="APP 2"/>
          <p:cNvSpPr>
            <a:spLocks noEditPoints="1"/>
          </p:cNvSpPr>
          <p:nvPr/>
        </p:nvSpPr>
        <p:spPr bwMode="auto">
          <a:xfrm>
            <a:off x="1171326" y="2258025"/>
            <a:ext cx="529732" cy="530968"/>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63" name="Production B"/>
          <p:cNvSpPr/>
          <p:nvPr/>
        </p:nvSpPr>
        <p:spPr bwMode="auto">
          <a:xfrm>
            <a:off x="2402574" y="1840611"/>
            <a:ext cx="1585010" cy="102813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199" kern="0"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sp>
        <p:nvSpPr>
          <p:cNvPr id="64" name="APP 2"/>
          <p:cNvSpPr>
            <a:spLocks noEditPoints="1"/>
          </p:cNvSpPr>
          <p:nvPr/>
        </p:nvSpPr>
        <p:spPr bwMode="auto">
          <a:xfrm>
            <a:off x="2930213" y="2257945"/>
            <a:ext cx="529732" cy="530968"/>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2" name="Rectangle 1"/>
          <p:cNvSpPr/>
          <p:nvPr/>
        </p:nvSpPr>
        <p:spPr bwMode="auto">
          <a:xfrm>
            <a:off x="6095359" y="3717008"/>
            <a:ext cx="202653" cy="10984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Production B"/>
          <p:cNvSpPr/>
          <p:nvPr/>
        </p:nvSpPr>
        <p:spPr bwMode="auto">
          <a:xfrm>
            <a:off x="4593095" y="1919287"/>
            <a:ext cx="1767214" cy="1592201"/>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598" kern="0"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5" name="Straight Connector 4"/>
          <p:cNvCxnSpPr/>
          <p:nvPr/>
        </p:nvCxnSpPr>
        <p:spPr>
          <a:xfrm flipV="1">
            <a:off x="5534782" y="3559308"/>
            <a:ext cx="0" cy="125992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544881" y="3004598"/>
            <a:ext cx="652122" cy="174484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47046" y="3004598"/>
            <a:ext cx="797849" cy="174484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Lightning Bolt 51"/>
          <p:cNvSpPr/>
          <p:nvPr/>
        </p:nvSpPr>
        <p:spPr bwMode="auto">
          <a:xfrm>
            <a:off x="9976494" y="3275779"/>
            <a:ext cx="521022" cy="740045"/>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9976495" y="2258025"/>
            <a:ext cx="550585" cy="805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3"/>
          <p:cNvPicPr>
            <a:picLocks noChangeAspect="1"/>
          </p:cNvPicPr>
          <p:nvPr/>
        </p:nvPicPr>
        <p:blipFill>
          <a:blip r:embed="rId6">
            <a:lum bright="100000"/>
            <a:extLst>
              <a:ext uri="{28A0092B-C50C-407E-A947-70E740481C1C}">
                <a14:useLocalDpi xmlns:a14="http://schemas.microsoft.com/office/drawing/2010/main"/>
              </a:ext>
            </a:extLst>
          </a:blip>
          <a:srcRect/>
          <a:stretch>
            <a:fillRect/>
          </a:stretch>
        </p:blipFill>
        <p:spPr bwMode="auto">
          <a:xfrm>
            <a:off x="10046882" y="2354679"/>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9871626" y="4333891"/>
            <a:ext cx="723696" cy="805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46"/>
          <p:cNvPicPr>
            <a:picLocks noChangeAspect="1"/>
          </p:cNvPicPr>
          <p:nvPr/>
        </p:nvPicPr>
        <p:blipFill>
          <a:blip r:embed="rId7">
            <a:lum bright="100000"/>
            <a:extLst>
              <a:ext uri="{28A0092B-C50C-407E-A947-70E740481C1C}">
                <a14:useLocalDpi xmlns:a14="http://schemas.microsoft.com/office/drawing/2010/main"/>
              </a:ext>
            </a:extLst>
          </a:blip>
          <a:srcRect/>
          <a:stretch>
            <a:fillRect/>
          </a:stretch>
        </p:blipFill>
        <p:spPr bwMode="auto">
          <a:xfrm>
            <a:off x="9884634" y="4362036"/>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p:nvPr/>
        </p:nvGrpSpPr>
        <p:grpSpPr>
          <a:xfrm>
            <a:off x="655603" y="2633411"/>
            <a:ext cx="608783" cy="643692"/>
            <a:chOff x="8968422" y="1945240"/>
            <a:chExt cx="972643" cy="1028418"/>
          </a:xfrm>
        </p:grpSpPr>
        <p:grpSp>
          <p:nvGrpSpPr>
            <p:cNvPr id="72" name="Group 71"/>
            <p:cNvGrpSpPr/>
            <p:nvPr/>
          </p:nvGrpSpPr>
          <p:grpSpPr>
            <a:xfrm>
              <a:off x="8968422" y="2142553"/>
              <a:ext cx="318232" cy="696493"/>
              <a:chOff x="9458597" y="2993206"/>
              <a:chExt cx="291678" cy="638376"/>
            </a:xfrm>
          </p:grpSpPr>
          <p:sp>
            <p:nvSpPr>
              <p:cNvPr id="78" name="Oval 77"/>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7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7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chemeClr val="tx1">
                <a:lumMod val="65000"/>
              </a:schemeClr>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0" name="Group 79"/>
          <p:cNvGrpSpPr/>
          <p:nvPr/>
        </p:nvGrpSpPr>
        <p:grpSpPr>
          <a:xfrm>
            <a:off x="3331240" y="2633411"/>
            <a:ext cx="608783" cy="643692"/>
            <a:chOff x="8968422" y="1945240"/>
            <a:chExt cx="972643" cy="1028418"/>
          </a:xfrm>
        </p:grpSpPr>
        <p:grpSp>
          <p:nvGrpSpPr>
            <p:cNvPr id="81" name="Group 80"/>
            <p:cNvGrpSpPr/>
            <p:nvPr/>
          </p:nvGrpSpPr>
          <p:grpSpPr>
            <a:xfrm>
              <a:off x="8968422" y="2142553"/>
              <a:ext cx="318232" cy="696493"/>
              <a:chOff x="9458597" y="2993206"/>
              <a:chExt cx="291678" cy="638376"/>
            </a:xfrm>
          </p:grpSpPr>
          <p:sp>
            <p:nvSpPr>
              <p:cNvPr id="87" name="Oval 8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9622833" y="2142553"/>
              <a:ext cx="318232" cy="696493"/>
              <a:chOff x="9458597" y="2993206"/>
              <a:chExt cx="291678" cy="638376"/>
            </a:xfrm>
          </p:grpSpPr>
          <p:sp>
            <p:nvSpPr>
              <p:cNvPr id="85" name="Oval 84"/>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8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8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9257133" y="1945240"/>
              <a:ext cx="330228" cy="330228"/>
            </a:xfrm>
            <a:prstGeom prst="ellipse">
              <a:avLst/>
            </a:prstGeom>
            <a:solidFill>
              <a:schemeClr val="tx1">
                <a:lumMod val="65000"/>
              </a:schemeClr>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extBox 3"/>
          <p:cNvSpPr txBox="1"/>
          <p:nvPr/>
        </p:nvSpPr>
        <p:spPr>
          <a:xfrm>
            <a:off x="739528" y="3310078"/>
            <a:ext cx="472886" cy="254237"/>
          </a:xfrm>
          <a:prstGeom prst="rect">
            <a:avLst/>
          </a:prstGeom>
          <a:noFill/>
        </p:spPr>
        <p:txBody>
          <a:bodyPr wrap="none" lIns="0" tIns="0" rIns="0" bIns="0" rtlCol="0">
            <a:spAutoFit/>
          </a:bodyPr>
          <a:lstStyle/>
          <a:p>
            <a:pPr defTabSz="914340">
              <a:lnSpc>
                <a:spcPct val="90000"/>
              </a:lnSpc>
              <a:spcAft>
                <a:spcPts val="600"/>
              </a:spcAft>
              <a:defRPr/>
            </a:pPr>
            <a:r>
              <a:rPr lang="en-US" sz="1836" b="1" kern="0" dirty="0">
                <a:gradFill>
                  <a:gsLst>
                    <a:gs pos="2917">
                      <a:srgbClr val="FFFFFF"/>
                    </a:gs>
                    <a:gs pos="30000">
                      <a:srgbClr val="FFFFFF"/>
                    </a:gs>
                  </a:gsLst>
                  <a:lin ang="5400000" scaled="0"/>
                </a:gradFill>
                <a:latin typeface="Segoe UI"/>
              </a:rPr>
              <a:t>90%</a:t>
            </a:r>
          </a:p>
        </p:txBody>
      </p:sp>
      <p:sp>
        <p:nvSpPr>
          <p:cNvPr id="89" name="TextBox 88"/>
          <p:cNvSpPr txBox="1"/>
          <p:nvPr/>
        </p:nvSpPr>
        <p:spPr>
          <a:xfrm>
            <a:off x="3402459" y="3310078"/>
            <a:ext cx="472886" cy="254237"/>
          </a:xfrm>
          <a:prstGeom prst="rect">
            <a:avLst/>
          </a:prstGeom>
          <a:noFill/>
        </p:spPr>
        <p:txBody>
          <a:bodyPr wrap="none" lIns="0" tIns="0" rIns="0" bIns="0" rtlCol="0">
            <a:spAutoFit/>
          </a:bodyPr>
          <a:lstStyle/>
          <a:p>
            <a:pPr defTabSz="914340">
              <a:lnSpc>
                <a:spcPct val="90000"/>
              </a:lnSpc>
              <a:spcAft>
                <a:spcPts val="600"/>
              </a:spcAft>
              <a:defRPr/>
            </a:pPr>
            <a:r>
              <a:rPr lang="en-US" sz="1836" b="1" kern="0" dirty="0">
                <a:gradFill>
                  <a:gsLst>
                    <a:gs pos="2917">
                      <a:srgbClr val="FFFFFF"/>
                    </a:gs>
                    <a:gs pos="30000">
                      <a:srgbClr val="FFFFFF"/>
                    </a:gs>
                  </a:gsLst>
                  <a:lin ang="5400000" scaled="0"/>
                </a:gradFill>
                <a:latin typeface="Segoe UI"/>
              </a:rPr>
              <a:t>10%</a:t>
            </a:r>
          </a:p>
        </p:txBody>
      </p:sp>
      <p:grpSp>
        <p:nvGrpSpPr>
          <p:cNvPr id="90" name="Group 89"/>
          <p:cNvGrpSpPr/>
          <p:nvPr/>
        </p:nvGrpSpPr>
        <p:grpSpPr>
          <a:xfrm>
            <a:off x="7069876" y="2480199"/>
            <a:ext cx="885679" cy="936467"/>
            <a:chOff x="8968422" y="1945240"/>
            <a:chExt cx="972643" cy="1028418"/>
          </a:xfrm>
        </p:grpSpPr>
        <p:grpSp>
          <p:nvGrpSpPr>
            <p:cNvPr id="91" name="Group 90"/>
            <p:cNvGrpSpPr/>
            <p:nvPr/>
          </p:nvGrpSpPr>
          <p:grpSpPr>
            <a:xfrm>
              <a:off x="8968422" y="2142553"/>
              <a:ext cx="318232" cy="696493"/>
              <a:chOff x="9458597" y="2993206"/>
              <a:chExt cx="291678" cy="638376"/>
            </a:xfrm>
          </p:grpSpPr>
          <p:sp>
            <p:nvSpPr>
              <p:cNvPr id="97" name="Oval 9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9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2" name="Group 91"/>
            <p:cNvGrpSpPr/>
            <p:nvPr/>
          </p:nvGrpSpPr>
          <p:grpSpPr>
            <a:xfrm>
              <a:off x="9622833" y="2142553"/>
              <a:ext cx="318232" cy="696493"/>
              <a:chOff x="9458597" y="2993206"/>
              <a:chExt cx="291678" cy="638376"/>
            </a:xfrm>
          </p:grpSpPr>
          <p:sp>
            <p:nvSpPr>
              <p:cNvPr id="95" name="Oval 94"/>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9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9257133" y="1945240"/>
              <a:ext cx="330228" cy="330228"/>
            </a:xfrm>
            <a:prstGeom prst="ellipse">
              <a:avLst/>
            </a:prstGeom>
            <a:solidFill>
              <a:schemeClr val="tx1">
                <a:lumMod val="65000"/>
              </a:schemeClr>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 name="Straight Connector 14"/>
          <p:cNvCxnSpPr/>
          <p:nvPr/>
        </p:nvCxnSpPr>
        <p:spPr>
          <a:xfrm flipH="1">
            <a:off x="6025403" y="3040193"/>
            <a:ext cx="92356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APP 2"/>
          <p:cNvSpPr>
            <a:spLocks noEditPoints="1"/>
          </p:cNvSpPr>
          <p:nvPr/>
        </p:nvSpPr>
        <p:spPr bwMode="auto">
          <a:xfrm>
            <a:off x="5136367" y="2479492"/>
            <a:ext cx="796831" cy="822270"/>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28" name="Freeform 27"/>
          <p:cNvSpPr/>
          <p:nvPr/>
        </p:nvSpPr>
        <p:spPr bwMode="auto">
          <a:xfrm>
            <a:off x="5206096" y="2544420"/>
            <a:ext cx="652870" cy="677830"/>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CODE 3"/>
          <p:cNvGrpSpPr/>
          <p:nvPr/>
        </p:nvGrpSpPr>
        <p:grpSpPr>
          <a:xfrm>
            <a:off x="5351138" y="2671025"/>
            <a:ext cx="376445" cy="392364"/>
            <a:chOff x="2328300" y="3506767"/>
            <a:chExt cx="551703" cy="575034"/>
          </a:xfrm>
        </p:grpSpPr>
        <p:sp>
          <p:nvSpPr>
            <p:cNvPr id="100"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101" name="Group 100"/>
            <p:cNvGrpSpPr/>
            <p:nvPr/>
          </p:nvGrpSpPr>
          <p:grpSpPr>
            <a:xfrm>
              <a:off x="2328300" y="3506767"/>
              <a:ext cx="551703" cy="575034"/>
              <a:chOff x="3937001" y="4448175"/>
              <a:chExt cx="638175" cy="665163"/>
            </a:xfrm>
          </p:grpSpPr>
          <p:grpSp>
            <p:nvGrpSpPr>
              <p:cNvPr id="102" name="Group 10"/>
              <p:cNvGrpSpPr>
                <a:grpSpLocks noChangeAspect="1"/>
              </p:cNvGrpSpPr>
              <p:nvPr/>
            </p:nvGrpSpPr>
            <p:grpSpPr bwMode="auto">
              <a:xfrm>
                <a:off x="3937001" y="4448175"/>
                <a:ext cx="638175" cy="665163"/>
                <a:chOff x="2480" y="2802"/>
                <a:chExt cx="402" cy="419"/>
              </a:xfrm>
            </p:grpSpPr>
            <p:sp>
              <p:nvSpPr>
                <p:cNvPr id="106"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7"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8"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103" name="Group 102"/>
              <p:cNvGrpSpPr/>
              <p:nvPr/>
            </p:nvGrpSpPr>
            <p:grpSpPr>
              <a:xfrm>
                <a:off x="4120302" y="4618868"/>
                <a:ext cx="293550" cy="349134"/>
                <a:chOff x="4662074" y="4335997"/>
                <a:chExt cx="234105" cy="278433"/>
              </a:xfrm>
            </p:grpSpPr>
            <p:sp>
              <p:nvSpPr>
                <p:cNvPr id="104"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tx1">
                    <a:lumMod val="50000"/>
                  </a:schemeClr>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5"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tx1">
                    <a:lumMod val="50000"/>
                  </a:schemeClr>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
        <p:nvSpPr>
          <p:cNvPr id="109" name="Oval 108"/>
          <p:cNvSpPr/>
          <p:nvPr/>
        </p:nvSpPr>
        <p:spPr bwMode="auto">
          <a:xfrm>
            <a:off x="9921102" y="2232407"/>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2" name="Oval 111"/>
          <p:cNvSpPr/>
          <p:nvPr/>
        </p:nvSpPr>
        <p:spPr bwMode="auto">
          <a:xfrm>
            <a:off x="8760829" y="3268471"/>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3" name="Oval 112"/>
          <p:cNvSpPr/>
          <p:nvPr/>
        </p:nvSpPr>
        <p:spPr bwMode="auto">
          <a:xfrm>
            <a:off x="11382025" y="3268471"/>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4" name="Oval 113"/>
          <p:cNvSpPr/>
          <p:nvPr/>
        </p:nvSpPr>
        <p:spPr bwMode="auto">
          <a:xfrm>
            <a:off x="9810272" y="4702253"/>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Tree>
    <p:extLst>
      <p:ext uri="{BB962C8B-B14F-4D97-AF65-F5344CB8AC3E}">
        <p14:creationId xmlns:p14="http://schemas.microsoft.com/office/powerpoint/2010/main" val="2198459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22" presetClass="exit" presetSubtype="4" fill="hold" nodeType="afterEffect">
                                  <p:stCondLst>
                                    <p:cond delay="0"/>
                                  </p:stCondLst>
                                  <p:childTnLst>
                                    <p:animEffect transition="out" filter="wipe(down)">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par>
                          <p:cTn id="16" fill="hold">
                            <p:stCondLst>
                              <p:cond delay="2250"/>
                            </p:stCondLst>
                            <p:childTnLst>
                              <p:par>
                                <p:cTn id="17" presetID="22" presetClass="exit" presetSubtype="1" fill="hold" nodeType="afterEffect">
                                  <p:stCondLst>
                                    <p:cond delay="0"/>
                                  </p:stCondLst>
                                  <p:childTnLst>
                                    <p:animEffect transition="out" filter="wipe(up)">
                                      <p:cBhvr>
                                        <p:cTn id="18" dur="750"/>
                                        <p:tgtEl>
                                          <p:spTgt spid="5"/>
                                        </p:tgtEl>
                                      </p:cBhvr>
                                    </p:animEffect>
                                    <p:set>
                                      <p:cBhvr>
                                        <p:cTn id="19" dur="1" fill="hold">
                                          <p:stCondLst>
                                            <p:cond delay="749"/>
                                          </p:stCondLst>
                                        </p:cTn>
                                        <p:tgtEl>
                                          <p:spTgt spid="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750"/>
                                        <p:tgtEl>
                                          <p:spTgt spid="5"/>
                                        </p:tgtEl>
                                      </p:cBhvr>
                                    </p:animEffect>
                                  </p:childTnLst>
                                </p:cTn>
                              </p:par>
                            </p:childTnLst>
                          </p:cTn>
                        </p:par>
                        <p:par>
                          <p:cTn id="24" fill="hold">
                            <p:stCondLst>
                              <p:cond delay="3750"/>
                            </p:stCondLst>
                            <p:childTnLst>
                              <p:par>
                                <p:cTn id="25" presetID="22" presetClass="exit" presetSubtype="4" fill="hold" nodeType="afterEffect">
                                  <p:stCondLst>
                                    <p:cond delay="0"/>
                                  </p:stCondLst>
                                  <p:childTnLst>
                                    <p:animEffect transition="out" filter="wipe(down)">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75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27" presetClass="emph" presetSubtype="0" repeatCount="5000" fill="remove" grpId="1" nodeType="withEffect">
                                  <p:stCondLst>
                                    <p:cond delay="1000"/>
                                  </p:stCondLst>
                                  <p:childTnLst>
                                    <p:animClr clrSpc="rgb" dir="cw">
                                      <p:cBhvr override="childStyle">
                                        <p:cTn id="38" dur="500" autoRev="1" fill="remove"/>
                                        <p:tgtEl>
                                          <p:spTgt spid="52"/>
                                        </p:tgtEl>
                                        <p:attrNameLst>
                                          <p:attrName>style.color</p:attrName>
                                        </p:attrNameLst>
                                      </p:cBhvr>
                                      <p:to>
                                        <a:srgbClr val="7FBA00"/>
                                      </p:to>
                                    </p:animClr>
                                    <p:animClr clrSpc="rgb" dir="cw">
                                      <p:cBhvr>
                                        <p:cTn id="39" dur="500" autoRev="1" fill="remove"/>
                                        <p:tgtEl>
                                          <p:spTgt spid="52"/>
                                        </p:tgtEl>
                                        <p:attrNameLst>
                                          <p:attrName>fillcolor</p:attrName>
                                        </p:attrNameLst>
                                      </p:cBhvr>
                                      <p:to>
                                        <a:srgbClr val="7FBA00"/>
                                      </p:to>
                                    </p:animClr>
                                    <p:set>
                                      <p:cBhvr>
                                        <p:cTn id="40" dur="500" autoRev="1" fill="remove"/>
                                        <p:tgtEl>
                                          <p:spTgt spid="52"/>
                                        </p:tgtEl>
                                        <p:attrNameLst>
                                          <p:attrName>fill.type</p:attrName>
                                        </p:attrNameLst>
                                      </p:cBhvr>
                                      <p:to>
                                        <p:strVal val="solid"/>
                                      </p:to>
                                    </p:set>
                                    <p:set>
                                      <p:cBhvr>
                                        <p:cTn id="41" dur="500" autoRev="1" fill="remove"/>
                                        <p:tgtEl>
                                          <p:spTgt spid="52"/>
                                        </p:tgtEl>
                                        <p:attrNameLst>
                                          <p:attrName>fill.on</p:attrName>
                                        </p:attrNameLst>
                                      </p:cBhvr>
                                      <p:to>
                                        <p:strVal val="true"/>
                                      </p:to>
                                    </p:set>
                                  </p:childTnLst>
                                </p:cTn>
                              </p:par>
                              <p:par>
                                <p:cTn id="42" presetID="10" presetClass="entr" presetSubtype="0" fill="hold" grpId="0" nodeType="withEffect">
                                  <p:stCondLst>
                                    <p:cond delay="125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114"/>
                                        </p:tgtEl>
                                        <p:attrNameLst>
                                          <p:attrName>style.visibility</p:attrName>
                                        </p:attrNameLst>
                                      </p:cBhvr>
                                      <p:to>
                                        <p:strVal val="visible"/>
                                      </p:to>
                                    </p:set>
                                    <p:animEffect transition="in" filter="fade">
                                      <p:cBhvr>
                                        <p:cTn id="50" dur="500"/>
                                        <p:tgtEl>
                                          <p:spTgt spid="114"/>
                                        </p:tgtEl>
                                      </p:cBhvr>
                                    </p:animEffect>
                                  </p:childTnLst>
                                </p:cTn>
                              </p:par>
                              <p:par>
                                <p:cTn id="51" presetID="10" presetClass="entr" presetSubtype="0" fill="hold" grpId="0" nodeType="withEffect">
                                  <p:stCondLst>
                                    <p:cond delay="275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109" grpId="0" animBg="1"/>
      <p:bldP spid="112" grpId="0" animBg="1"/>
      <p:bldP spid="113" grpId="0" animBg="1"/>
      <p:bldP spid="11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Production"/>
          <p:cNvSpPr/>
          <p:nvPr/>
        </p:nvSpPr>
        <p:spPr bwMode="auto">
          <a:xfrm>
            <a:off x="3505310" y="1858723"/>
            <a:ext cx="1848726"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TELEMETRY SERVICE</a:t>
            </a:r>
          </a:p>
        </p:txBody>
      </p:sp>
      <p:sp>
        <p:nvSpPr>
          <p:cNvPr id="72" name="Production"/>
          <p:cNvSpPr/>
          <p:nvPr/>
        </p:nvSpPr>
        <p:spPr bwMode="auto">
          <a:xfrm>
            <a:off x="747183" y="1832342"/>
            <a:ext cx="2375590"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SOURCE REPO</a:t>
            </a:r>
          </a:p>
        </p:txBody>
      </p:sp>
      <p:sp>
        <p:nvSpPr>
          <p:cNvPr id="2" name="Title 1"/>
          <p:cNvSpPr>
            <a:spLocks noGrp="1"/>
          </p:cNvSpPr>
          <p:nvPr>
            <p:ph type="title"/>
          </p:nvPr>
        </p:nvSpPr>
        <p:spPr>
          <a:xfrm>
            <a:off x="274639" y="295278"/>
            <a:ext cx="9067798" cy="917575"/>
          </a:xfrm>
        </p:spPr>
        <p:txBody>
          <a:bodyPr/>
          <a:lstStyle/>
          <a:p>
            <a:r>
              <a:rPr lang="en-US" sz="4800" dirty="0">
                <a:solidFill>
                  <a:srgbClr val="505050"/>
                </a:solidFill>
              </a:rPr>
              <a:t>User telemetry</a:t>
            </a:r>
          </a:p>
        </p:txBody>
      </p:sp>
      <p:sp>
        <p:nvSpPr>
          <p:cNvPr id="37" name="Text Value"/>
          <p:cNvSpPr txBox="1"/>
          <p:nvPr/>
        </p:nvSpPr>
        <p:spPr>
          <a:xfrm>
            <a:off x="7897952" y="1877970"/>
            <a:ext cx="3400130" cy="1489511"/>
          </a:xfrm>
          <a:prstGeom prst="rect">
            <a:avLst/>
          </a:prstGeom>
          <a:noFill/>
        </p:spPr>
        <p:txBody>
          <a:bodyPr wrap="non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Value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User engagement</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Focus future app investment</a:t>
            </a:r>
          </a:p>
        </p:txBody>
      </p:sp>
      <p:sp>
        <p:nvSpPr>
          <p:cNvPr id="38" name="Text Measure"/>
          <p:cNvSpPr txBox="1"/>
          <p:nvPr/>
        </p:nvSpPr>
        <p:spPr>
          <a:xfrm>
            <a:off x="7897949" y="3995198"/>
            <a:ext cx="4266253" cy="2378986"/>
          </a:xfrm>
          <a:prstGeom prst="rect">
            <a:avLst/>
          </a:prstGeom>
          <a:noFill/>
        </p:spPr>
        <p:txBody>
          <a:bodyPr wrap="squar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Measures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user activity</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access of features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usage</a:t>
            </a:r>
          </a:p>
          <a:p>
            <a:pPr marL="290382" indent="-290382" defTabSz="932323">
              <a:lnSpc>
                <a:spcPct val="90000"/>
              </a:lnSpc>
              <a:spcAft>
                <a:spcPts val="1198"/>
              </a:spcAft>
              <a:buSzPct val="90000"/>
              <a:buFont typeface="Arial" panose="020B0604020202020204" pitchFamily="34" charset="0"/>
              <a:buChar char="•"/>
              <a:defRPr/>
            </a:pPr>
            <a:endParaRPr lang="en-US" sz="2400" kern="0" dirty="0">
              <a:gradFill>
                <a:gsLst>
                  <a:gs pos="2917">
                    <a:srgbClr val="FFFFFF"/>
                  </a:gs>
                  <a:gs pos="30000">
                    <a:srgbClr val="FFFFFF"/>
                  </a:gs>
                </a:gsLst>
                <a:lin ang="5400000" scaled="0"/>
              </a:gradFill>
              <a:latin typeface="Segoe UI Light"/>
            </a:endParaRPr>
          </a:p>
        </p:txBody>
      </p:sp>
      <p:sp>
        <p:nvSpPr>
          <p:cNvPr id="77" name="Production"/>
          <p:cNvSpPr/>
          <p:nvPr/>
        </p:nvSpPr>
        <p:spPr bwMode="auto">
          <a:xfrm>
            <a:off x="4556979" y="4448872"/>
            <a:ext cx="2453440" cy="1592201"/>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PRODUCTION</a:t>
            </a:r>
          </a:p>
        </p:txBody>
      </p:sp>
      <p:grpSp>
        <p:nvGrpSpPr>
          <p:cNvPr id="184" name="Gear 1"/>
          <p:cNvGrpSpPr/>
          <p:nvPr/>
        </p:nvGrpSpPr>
        <p:grpSpPr>
          <a:xfrm>
            <a:off x="1179678" y="2471745"/>
            <a:ext cx="575909" cy="579095"/>
            <a:chOff x="642225" y="708036"/>
            <a:chExt cx="576154" cy="579343"/>
          </a:xfrm>
          <a:solidFill>
            <a:srgbClr val="0078D7"/>
          </a:solidFill>
        </p:grpSpPr>
        <p:sp>
          <p:nvSpPr>
            <p:cNvPr id="185"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186"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grpSp>
      <p:sp>
        <p:nvSpPr>
          <p:cNvPr id="187" name="Gear 2"/>
          <p:cNvSpPr>
            <a:spLocks noEditPoints="1"/>
          </p:cNvSpPr>
          <p:nvPr/>
        </p:nvSpPr>
        <p:spPr bwMode="black">
          <a:xfrm>
            <a:off x="1750776" y="2359153"/>
            <a:ext cx="292129" cy="31458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78D7"/>
          </a:solidFill>
          <a:ln>
            <a:noFill/>
          </a:ln>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73" name="APP 2"/>
          <p:cNvSpPr>
            <a:spLocks noEditPoints="1"/>
          </p:cNvSpPr>
          <p:nvPr/>
        </p:nvSpPr>
        <p:spPr bwMode="auto">
          <a:xfrm>
            <a:off x="5394503" y="4981439"/>
            <a:ext cx="889865" cy="91827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grpSp>
        <p:nvGrpSpPr>
          <p:cNvPr id="69" name="Group 68"/>
          <p:cNvGrpSpPr/>
          <p:nvPr/>
        </p:nvGrpSpPr>
        <p:grpSpPr>
          <a:xfrm>
            <a:off x="6527042" y="5341856"/>
            <a:ext cx="883051" cy="933687"/>
            <a:chOff x="8968422" y="1945240"/>
            <a:chExt cx="972643" cy="1028418"/>
          </a:xfrm>
          <a:solidFill>
            <a:schemeClr val="bg1">
              <a:lumMod val="85000"/>
            </a:schemeClr>
          </a:solidFill>
        </p:grpSpPr>
        <p:grpSp>
          <p:nvGrpSpPr>
            <p:cNvPr id="70" name="Group 69"/>
            <p:cNvGrpSpPr/>
            <p:nvPr/>
          </p:nvGrpSpPr>
          <p:grpSpPr>
            <a:xfrm>
              <a:off x="8968422" y="2142553"/>
              <a:ext cx="318232" cy="696493"/>
              <a:chOff x="9458597" y="2993206"/>
              <a:chExt cx="291678" cy="638376"/>
            </a:xfrm>
            <a:grpFill/>
          </p:grpSpPr>
          <p:sp>
            <p:nvSpPr>
              <p:cNvPr id="79" name="Oval 78"/>
              <p:cNvSpPr/>
              <p:nvPr/>
            </p:nvSpPr>
            <p:spPr bwMode="auto">
              <a:xfrm>
                <a:off x="9497057" y="2993206"/>
                <a:ext cx="195809" cy="195809"/>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7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p:cNvGrpSpPr/>
            <p:nvPr/>
          </p:nvGrpSpPr>
          <p:grpSpPr>
            <a:xfrm>
              <a:off x="9622833" y="2142553"/>
              <a:ext cx="318232" cy="696493"/>
              <a:chOff x="9458597" y="2993206"/>
              <a:chExt cx="291678" cy="638376"/>
            </a:xfrm>
            <a:grpFill/>
          </p:grpSpPr>
          <p:sp>
            <p:nvSpPr>
              <p:cNvPr id="76" name="Oval 75"/>
              <p:cNvSpPr/>
              <p:nvPr/>
            </p:nvSpPr>
            <p:spPr bwMode="auto">
              <a:xfrm>
                <a:off x="9497057" y="2993206"/>
                <a:ext cx="195809" cy="195809"/>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7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Freeform 46"/>
          <p:cNvSpPr/>
          <p:nvPr/>
        </p:nvSpPr>
        <p:spPr bwMode="auto">
          <a:xfrm>
            <a:off x="5461495" y="5050884"/>
            <a:ext cx="760334" cy="777905"/>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5380315" y="2516444"/>
            <a:ext cx="478678" cy="1874583"/>
            <a:chOff x="5461279" y="2574026"/>
            <a:chExt cx="478813" cy="1875115"/>
          </a:xfrm>
        </p:grpSpPr>
        <p:cxnSp>
          <p:nvCxnSpPr>
            <p:cNvPr id="48" name="Straight Connector 47"/>
            <p:cNvCxnSpPr/>
            <p:nvPr/>
          </p:nvCxnSpPr>
          <p:spPr>
            <a:xfrm flipH="1" flipV="1">
              <a:off x="5930205" y="2574026"/>
              <a:ext cx="9887" cy="1875115"/>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461279" y="2574026"/>
              <a:ext cx="468926" cy="0"/>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Picture 49">
            <a:extLst>
              <a:ext uri="{FF2B5EF4-FFF2-40B4-BE49-F238E27FC236}">
                <a16:creationId xmlns:a16="http://schemas.microsoft.com/office/drawing/2014/main" id="{C2ED3A33-3D7E-4EDF-B140-3F0BC6E3FD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51" name="Picture 50">
            <a:extLst>
              <a:ext uri="{FF2B5EF4-FFF2-40B4-BE49-F238E27FC236}">
                <a16:creationId xmlns:a16="http://schemas.microsoft.com/office/drawing/2014/main" id="{235DFAFF-68BC-4DC3-96D9-127B0FDDD3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52" name="Rectangle 155">
            <a:extLst>
              <a:ext uri="{FF2B5EF4-FFF2-40B4-BE49-F238E27FC236}">
                <a16:creationId xmlns:a16="http://schemas.microsoft.com/office/drawing/2014/main" id="{3CAA6FBB-4043-4BD2-BFBE-E55DA2901339}"/>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3" name="Freeform 147">
            <a:extLst>
              <a:ext uri="{FF2B5EF4-FFF2-40B4-BE49-F238E27FC236}">
                <a16:creationId xmlns:a16="http://schemas.microsoft.com/office/drawing/2014/main" id="{E94C2E3D-4576-4CBC-9661-72832302F943}"/>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54" name="Group 53">
            <a:extLst>
              <a:ext uri="{FF2B5EF4-FFF2-40B4-BE49-F238E27FC236}">
                <a16:creationId xmlns:a16="http://schemas.microsoft.com/office/drawing/2014/main" id="{EC4F04A2-D159-49A8-85FD-1731CFFE3470}"/>
              </a:ext>
            </a:extLst>
          </p:cNvPr>
          <p:cNvGrpSpPr/>
          <p:nvPr/>
        </p:nvGrpSpPr>
        <p:grpSpPr>
          <a:xfrm>
            <a:off x="855893" y="5293454"/>
            <a:ext cx="1939543" cy="1118732"/>
            <a:chOff x="511109" y="5814543"/>
            <a:chExt cx="1041729" cy="600870"/>
          </a:xfrm>
        </p:grpSpPr>
        <p:sp>
          <p:nvSpPr>
            <p:cNvPr id="55" name="Rectangle 154">
              <a:extLst>
                <a:ext uri="{FF2B5EF4-FFF2-40B4-BE49-F238E27FC236}">
                  <a16:creationId xmlns:a16="http://schemas.microsoft.com/office/drawing/2014/main" id="{F5F4EC10-545B-4B0B-84CB-5DB687BA4A88}"/>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6" name="Rectangle 156">
              <a:extLst>
                <a:ext uri="{FF2B5EF4-FFF2-40B4-BE49-F238E27FC236}">
                  <a16:creationId xmlns:a16="http://schemas.microsoft.com/office/drawing/2014/main" id="{A749C5BE-5BC4-4FD1-9FDE-437FB377BB30}"/>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57" name="Freeform 158">
              <a:extLst>
                <a:ext uri="{FF2B5EF4-FFF2-40B4-BE49-F238E27FC236}">
                  <a16:creationId xmlns:a16="http://schemas.microsoft.com/office/drawing/2014/main" id="{B9874505-1582-41AC-A609-B60E1BC0E0D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cxnSp>
        <p:nvCxnSpPr>
          <p:cNvPr id="58" name="Straight Connector 57">
            <a:extLst>
              <a:ext uri="{FF2B5EF4-FFF2-40B4-BE49-F238E27FC236}">
                <a16:creationId xmlns:a16="http://schemas.microsoft.com/office/drawing/2014/main" id="{33CF8B77-784B-4DA0-85BD-776C0FFA0E17}"/>
              </a:ext>
            </a:extLst>
          </p:cNvPr>
          <p:cNvCxnSpPr>
            <a:cxnSpLocks/>
          </p:cNvCxnSpPr>
          <p:nvPr/>
        </p:nvCxnSpPr>
        <p:spPr>
          <a:xfrm>
            <a:off x="1886451" y="3246346"/>
            <a:ext cx="0" cy="1934865"/>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08F112F-BD51-4D5B-BE31-FAC2F60E3BC4}"/>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60" name="TextBox 59">
            <a:extLst>
              <a:ext uri="{FF2B5EF4-FFF2-40B4-BE49-F238E27FC236}">
                <a16:creationId xmlns:a16="http://schemas.microsoft.com/office/drawing/2014/main" id="{6D3FB37E-C2EA-40AE-9F90-41B8927E6FB6}"/>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grpSp>
        <p:nvGrpSpPr>
          <p:cNvPr id="92" name="Group 91"/>
          <p:cNvGrpSpPr/>
          <p:nvPr/>
        </p:nvGrpSpPr>
        <p:grpSpPr>
          <a:xfrm>
            <a:off x="1575063" y="5508748"/>
            <a:ext cx="572724" cy="596944"/>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dirty="0">
                    <a:solidFill>
                      <a:srgbClr val="FFFFFF"/>
                    </a:solidFill>
                    <a:latin typeface="Segoe UI"/>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Tree>
    <p:extLst>
      <p:ext uri="{BB962C8B-B14F-4D97-AF65-F5344CB8AC3E}">
        <p14:creationId xmlns:p14="http://schemas.microsoft.com/office/powerpoint/2010/main" val="197160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childTnLst>
                                </p:cTn>
                              </p:par>
                            </p:childTnLst>
                          </p:cTn>
                        </p:par>
                        <p:par>
                          <p:cTn id="12" fill="hold">
                            <p:stCondLst>
                              <p:cond delay="1500"/>
                            </p:stCondLst>
                            <p:childTnLst>
                              <p:par>
                                <p:cTn id="13" presetID="42" presetClass="path" presetSubtype="0" accel="50000" decel="50000" fill="hold" nodeType="afterEffect">
                                  <p:stCondLst>
                                    <p:cond delay="0"/>
                                  </p:stCondLst>
                                  <p:childTnLst>
                                    <p:animMotion origin="layout" path="M -4.289E-6 -1.5025E-6 L 0.05208 -0.38788 " pathEditMode="relative" rAng="0" ptsTypes="AA">
                                      <p:cBhvr>
                                        <p:cTn id="14" dur="1000" fill="hold"/>
                                        <p:tgtEl>
                                          <p:spTgt spid="92"/>
                                        </p:tgtEl>
                                        <p:attrNameLst>
                                          <p:attrName>ppt_x</p:attrName>
                                          <p:attrName>ppt_y</p:attrName>
                                        </p:attrNameLst>
                                      </p:cBhvr>
                                      <p:rCtr x="2783" y="-21947"/>
                                    </p:animMotion>
                                  </p:childTnLst>
                                </p:cTn>
                              </p:par>
                            </p:childTnLst>
                          </p:cTn>
                        </p:par>
                        <p:par>
                          <p:cTn id="15" fill="hold">
                            <p:stCondLst>
                              <p:cond delay="2500"/>
                            </p:stCondLst>
                            <p:childTnLst>
                              <p:par>
                                <p:cTn id="16" presetID="8" presetClass="emph" presetSubtype="0" fill="hold" nodeType="afterEffect">
                                  <p:stCondLst>
                                    <p:cond delay="0"/>
                                  </p:stCondLst>
                                  <p:childTnLst>
                                    <p:animRot by="21600000">
                                      <p:cBhvr>
                                        <p:cTn id="17" dur="3500" fill="hold"/>
                                        <p:tgtEl>
                                          <p:spTgt spid="184"/>
                                        </p:tgtEl>
                                        <p:attrNameLst>
                                          <p:attrName>r</p:attrName>
                                        </p:attrNameLst>
                                      </p:cBhvr>
                                    </p:animRot>
                                  </p:childTnLst>
                                </p:cTn>
                              </p:par>
                              <p:par>
                                <p:cTn id="18" presetID="8" presetClass="emph" presetSubtype="0" fill="hold" grpId="0" nodeType="withEffect">
                                  <p:stCondLst>
                                    <p:cond delay="0"/>
                                  </p:stCondLst>
                                  <p:childTnLst>
                                    <p:animRot by="-21600000">
                                      <p:cBhvr>
                                        <p:cTn id="19" dur="3500" fill="hold"/>
                                        <p:tgtEl>
                                          <p:spTgt spid="187"/>
                                        </p:tgtEl>
                                        <p:attrNameLst>
                                          <p:attrName>r</p:attrName>
                                        </p:attrNameLst>
                                      </p:cBhvr>
                                    </p:animRot>
                                  </p:childTnLst>
                                </p:cTn>
                              </p:par>
                            </p:childTnLst>
                          </p:cTn>
                        </p:par>
                        <p:par>
                          <p:cTn id="20" fill="hold">
                            <p:stCondLst>
                              <p:cond delay="6000"/>
                            </p:stCondLst>
                            <p:childTnLst>
                              <p:par>
                                <p:cTn id="21" presetID="42" presetClass="path" presetSubtype="0" accel="50000" decel="50000" fill="hold" nodeType="afterEffect">
                                  <p:stCondLst>
                                    <p:cond delay="0"/>
                                  </p:stCondLst>
                                  <p:childTnLst>
                                    <p:animMotion origin="layout" path="M 0.05209 -0.38788 L 0.32066 -0.05742 " pathEditMode="relative" rAng="0" ptsTypes="AA">
                                      <p:cBhvr>
                                        <p:cTn id="22" dur="1000" fill="hold"/>
                                        <p:tgtEl>
                                          <p:spTgt spid="92"/>
                                        </p:tgtEl>
                                        <p:attrNameLst>
                                          <p:attrName>ppt_x</p:attrName>
                                          <p:attrName>ppt_y</p:attrName>
                                        </p:attrNameLst>
                                      </p:cBhvr>
                                      <p:rCtr x="13505" y="18452"/>
                                    </p:animMotion>
                                  </p:childTnLst>
                                </p:cTn>
                              </p:par>
                              <p:par>
                                <p:cTn id="23" presetID="6" presetClass="emph" presetSubtype="0" fill="hold" nodeType="withEffect">
                                  <p:stCondLst>
                                    <p:cond delay="0"/>
                                  </p:stCondLst>
                                  <p:childTnLst>
                                    <p:animScale>
                                      <p:cBhvr>
                                        <p:cTn id="24" dur="1000" fill="hold"/>
                                        <p:tgtEl>
                                          <p:spTgt spid="92"/>
                                        </p:tgtEl>
                                      </p:cBhvr>
                                      <p:by x="90000" y="90000"/>
                                    </p:animScale>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p:stCondLst>
                              <p:cond delay="500"/>
                            </p:stCondLst>
                            <p:childTnLst>
                              <p:par>
                                <p:cTn id="34" presetID="22" presetClass="exit" presetSubtype="4" fill="hold" nodeType="afterEffect">
                                  <p:stCondLst>
                                    <p:cond delay="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xit" presetSubtype="1" fill="hold" nodeType="after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par>
                          <p:cTn id="49" fill="hold">
                            <p:stCondLst>
                              <p:cond delay="2500"/>
                            </p:stCondLst>
                            <p:childTnLst>
                              <p:par>
                                <p:cTn id="50" presetID="22" presetClass="exit" presetSubtype="4" fill="hold" nodeType="afterEffect">
                                  <p:stCondLst>
                                    <p:cond delay="0"/>
                                  </p:stCondLst>
                                  <p:childTnLst>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par>
                          <p:cTn id="53" fill="hold">
                            <p:stCondLst>
                              <p:cond delay="3000"/>
                            </p:stCondLst>
                            <p:childTnLst>
                              <p:par>
                                <p:cTn id="54" presetID="22"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up)">
                                      <p:cBhvr>
                                        <p:cTn id="56" dur="500"/>
                                        <p:tgtEl>
                                          <p:spTgt spid="5"/>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87" grpId="0" animBg="1"/>
      <p:bldP spid="47"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Application performance monitoring</a:t>
            </a:r>
          </a:p>
        </p:txBody>
      </p:sp>
      <p:sp>
        <p:nvSpPr>
          <p:cNvPr id="37" name="Value"/>
          <p:cNvSpPr txBox="1"/>
          <p:nvPr/>
        </p:nvSpPr>
        <p:spPr>
          <a:xfrm>
            <a:off x="7897950" y="1877970"/>
            <a:ext cx="3858589" cy="1892699"/>
          </a:xfrm>
          <a:prstGeom prst="rect">
            <a:avLst/>
          </a:prstGeom>
          <a:noFill/>
        </p:spPr>
        <p:txBody>
          <a:bodyPr wrap="none" lIns="182801" tIns="146241" rIns="182801" bIns="146241" rtlCol="0">
            <a:spAutoFit/>
          </a:bodyPr>
          <a:lstStyle/>
          <a:p>
            <a:pPr defTabSz="932323" eaLnBrk="0" fontAlgn="base" hangingPunct="0">
              <a:lnSpc>
                <a:spcPct val="90000"/>
              </a:lnSpc>
              <a:spcBef>
                <a:spcPct val="0"/>
              </a:spcBef>
              <a:spcAft>
                <a:spcPts val="1198"/>
              </a:spcAft>
              <a:buSzPct val="90000"/>
              <a:defRPr/>
            </a:pPr>
            <a:r>
              <a:rPr lang="en-US" sz="2800" kern="0" dirty="0">
                <a:solidFill>
                  <a:srgbClr val="0078D7"/>
                </a:solidFill>
                <a:latin typeface="Segoe UI Light"/>
              </a:rPr>
              <a:t>Value</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Faster detection and remediation</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Optimized resources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More resilience</a:t>
            </a:r>
          </a:p>
        </p:txBody>
      </p:sp>
      <p:sp>
        <p:nvSpPr>
          <p:cNvPr id="38" name="Measure"/>
          <p:cNvSpPr txBox="1"/>
          <p:nvPr/>
        </p:nvSpPr>
        <p:spPr>
          <a:xfrm>
            <a:off x="7897951" y="4273932"/>
            <a:ext cx="4143281" cy="1892699"/>
          </a:xfrm>
          <a:prstGeom prst="rect">
            <a:avLst/>
          </a:prstGeom>
          <a:noFill/>
        </p:spPr>
        <p:txBody>
          <a:bodyPr wrap="square" lIns="182801" tIns="146241" rIns="182801" bIns="146241" rtlCol="0">
            <a:spAutoFit/>
          </a:bodyPr>
          <a:lstStyle/>
          <a:p>
            <a:pPr defTabSz="932323" eaLnBrk="0" fontAlgn="base" hangingPunct="0">
              <a:lnSpc>
                <a:spcPct val="90000"/>
              </a:lnSpc>
              <a:spcBef>
                <a:spcPct val="0"/>
              </a:spcBef>
              <a:spcAft>
                <a:spcPts val="1198"/>
              </a:spcAft>
              <a:buSzPct val="90000"/>
              <a:defRPr/>
            </a:pPr>
            <a:r>
              <a:rPr lang="en-US" sz="2800" kern="0" dirty="0">
                <a:solidFill>
                  <a:srgbClr val="0078D7"/>
                </a:solidFill>
                <a:latin typeface="Segoe UI Light"/>
              </a:rPr>
              <a:t>Measures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Lower MTTD of failures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Lower MTTR of failures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Higher availability</a:t>
            </a:r>
          </a:p>
        </p:txBody>
      </p:sp>
      <p:cxnSp>
        <p:nvCxnSpPr>
          <p:cNvPr id="30" name="Straight Connector 2"/>
          <p:cNvCxnSpPr/>
          <p:nvPr/>
        </p:nvCxnSpPr>
        <p:spPr>
          <a:xfrm>
            <a:off x="3232831" y="2481174"/>
            <a:ext cx="2951182" cy="0"/>
          </a:xfrm>
          <a:prstGeom prst="line">
            <a:avLst/>
          </a:prstGeom>
          <a:noFill/>
          <a:ln w="38100" cap="flat" cmpd="sng" algn="ctr">
            <a:solidFill>
              <a:srgbClr val="505050"/>
            </a:solidFill>
            <a:prstDash val="sysDot"/>
            <a:headEnd type="none"/>
            <a:tailEnd type="none"/>
          </a:ln>
          <a:effectLst/>
        </p:spPr>
      </p:cxnSp>
      <p:cxnSp>
        <p:nvCxnSpPr>
          <p:cNvPr id="43" name="Straight Connector"/>
          <p:cNvCxnSpPr/>
          <p:nvPr/>
        </p:nvCxnSpPr>
        <p:spPr>
          <a:xfrm>
            <a:off x="6184013" y="2502027"/>
            <a:ext cx="0" cy="725883"/>
          </a:xfrm>
          <a:prstGeom prst="line">
            <a:avLst/>
          </a:prstGeom>
          <a:noFill/>
          <a:ln w="38100" cap="flat" cmpd="sng" algn="ctr">
            <a:solidFill>
              <a:srgbClr val="505050"/>
            </a:solidFill>
            <a:prstDash val="sysDot"/>
            <a:headEnd type="none"/>
            <a:tailEnd type="none"/>
          </a:ln>
          <a:effectLst/>
        </p:spPr>
      </p:cxnSp>
      <p:cxnSp>
        <p:nvCxnSpPr>
          <p:cNvPr id="44" name="Straight Connector 3"/>
          <p:cNvCxnSpPr/>
          <p:nvPr/>
        </p:nvCxnSpPr>
        <p:spPr>
          <a:xfrm>
            <a:off x="1887066" y="4001106"/>
            <a:ext cx="0" cy="1179867"/>
          </a:xfrm>
          <a:prstGeom prst="line">
            <a:avLst/>
          </a:prstGeom>
          <a:noFill/>
          <a:ln w="38100" cap="flat" cmpd="sng" algn="ctr">
            <a:solidFill>
              <a:srgbClr val="505050"/>
            </a:solidFill>
            <a:prstDash val="sysDot"/>
            <a:headEnd type="none"/>
            <a:tailEnd type="none"/>
          </a:ln>
          <a:effectLst/>
        </p:spPr>
      </p:cxnSp>
      <p:cxnSp>
        <p:nvCxnSpPr>
          <p:cNvPr id="45" name="Straight Connector 2"/>
          <p:cNvCxnSpPr/>
          <p:nvPr/>
        </p:nvCxnSpPr>
        <p:spPr>
          <a:xfrm>
            <a:off x="1922980" y="4001103"/>
            <a:ext cx="3104851" cy="0"/>
          </a:xfrm>
          <a:prstGeom prst="line">
            <a:avLst/>
          </a:prstGeom>
          <a:noFill/>
          <a:ln w="38100" cap="flat" cmpd="sng" algn="ctr">
            <a:solidFill>
              <a:srgbClr val="505050"/>
            </a:solidFill>
            <a:prstDash val="sysDot"/>
            <a:headEnd type="none"/>
            <a:tailEnd type="none"/>
          </a:ln>
          <a:effectLst/>
        </p:spPr>
      </p:cxnSp>
      <p:sp>
        <p:nvSpPr>
          <p:cNvPr id="46" name="Oval 1 return"/>
          <p:cNvSpPr/>
          <p:nvPr/>
        </p:nvSpPr>
        <p:spPr bwMode="auto">
          <a:xfrm>
            <a:off x="6069152" y="3281294"/>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2 return"/>
          <p:cNvSpPr/>
          <p:nvPr/>
        </p:nvSpPr>
        <p:spPr bwMode="auto">
          <a:xfrm>
            <a:off x="6069152" y="3282432"/>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3 return"/>
          <p:cNvSpPr/>
          <p:nvPr/>
        </p:nvSpPr>
        <p:spPr bwMode="auto">
          <a:xfrm>
            <a:off x="6069150" y="3291877"/>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Monitoring"/>
          <p:cNvSpPr/>
          <p:nvPr/>
        </p:nvSpPr>
        <p:spPr bwMode="auto">
          <a:xfrm>
            <a:off x="848637" y="1685077"/>
            <a:ext cx="2384194" cy="1592201"/>
          </a:xfrm>
          <a:prstGeom prst="roundRect">
            <a:avLst>
              <a:gd name="adj" fmla="val 5175"/>
            </a:avLst>
          </a:prstGeom>
          <a:solidFill>
            <a:schemeClr val="bg1"/>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MONITORING </a:t>
            </a:r>
          </a:p>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SERVICE</a:t>
            </a:r>
          </a:p>
        </p:txBody>
      </p:sp>
      <p:sp>
        <p:nvSpPr>
          <p:cNvPr id="52" name="Production"/>
          <p:cNvSpPr/>
          <p:nvPr/>
        </p:nvSpPr>
        <p:spPr bwMode="auto">
          <a:xfrm>
            <a:off x="4991919" y="3227912"/>
            <a:ext cx="2384194" cy="1592201"/>
          </a:xfrm>
          <a:prstGeom prst="roundRect">
            <a:avLst>
              <a:gd name="adj" fmla="val 5175"/>
            </a:avLst>
          </a:prstGeom>
          <a:solidFill>
            <a:schemeClr val="bg1"/>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PRODUCTION</a:t>
            </a:r>
          </a:p>
        </p:txBody>
      </p:sp>
      <p:sp>
        <p:nvSpPr>
          <p:cNvPr id="53" name="APP 3"/>
          <p:cNvSpPr>
            <a:spLocks noEditPoints="1"/>
          </p:cNvSpPr>
          <p:nvPr/>
        </p:nvSpPr>
        <p:spPr bwMode="auto">
          <a:xfrm>
            <a:off x="5785597" y="3825767"/>
            <a:ext cx="796831" cy="822270"/>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pic>
        <p:nvPicPr>
          <p:cNvPr id="54" name="Alert 3" descr="Down:  Alert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5871" y="2481177"/>
            <a:ext cx="729727" cy="662254"/>
          </a:xfrm>
          <a:prstGeom prst="rect">
            <a:avLst/>
          </a:prstGeom>
        </p:spPr>
      </p:pic>
      <p:sp>
        <p:nvSpPr>
          <p:cNvPr id="55" name="Freeform 5"/>
          <p:cNvSpPr/>
          <p:nvPr/>
        </p:nvSpPr>
        <p:spPr bwMode="auto">
          <a:xfrm>
            <a:off x="5845334" y="3889212"/>
            <a:ext cx="672813" cy="688681"/>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ear 1"/>
          <p:cNvGrpSpPr/>
          <p:nvPr/>
        </p:nvGrpSpPr>
        <p:grpSpPr>
          <a:xfrm>
            <a:off x="5973426" y="4009440"/>
            <a:ext cx="421177" cy="423508"/>
            <a:chOff x="642225" y="708036"/>
            <a:chExt cx="576154" cy="579343"/>
          </a:xfrm>
          <a:solidFill>
            <a:srgbClr val="68217A"/>
          </a:solidFill>
        </p:grpSpPr>
        <p:sp>
          <p:nvSpPr>
            <p:cNvPr id="57"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marL="0" marR="0" lvl="0" indent="0" algn="ctr" defTabSz="913952" eaLnBrk="0" fontAlgn="base" latinLnBrk="0" hangingPunct="0">
                <a:lnSpc>
                  <a:spcPct val="100000"/>
                </a:lnSpc>
                <a:spcBef>
                  <a:spcPct val="0"/>
                </a:spcBef>
                <a:spcAft>
                  <a:spcPct val="0"/>
                </a:spcAft>
                <a:buClrTx/>
                <a:buSzTx/>
                <a:buFontTx/>
                <a:buNone/>
                <a:tabLst/>
                <a:defRPr/>
              </a:pPr>
              <a:endPar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ndParaRPr>
            </a:p>
          </p:txBody>
        </p:sp>
        <p:sp>
          <p:nvSpPr>
            <p:cNvPr id="59"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marL="0" marR="0" lvl="0" indent="0" algn="ctr" defTabSz="913952" eaLnBrk="0" fontAlgn="base" latinLnBrk="0" hangingPunct="0">
                <a:lnSpc>
                  <a:spcPct val="100000"/>
                </a:lnSpc>
                <a:spcBef>
                  <a:spcPct val="0"/>
                </a:spcBef>
                <a:spcAft>
                  <a:spcPct val="0"/>
                </a:spcAft>
                <a:buClrTx/>
                <a:buSzTx/>
                <a:buFontTx/>
                <a:buNone/>
                <a:tabLst/>
                <a:defRPr/>
              </a:pPr>
              <a:endPar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ndParaRPr>
            </a:p>
          </p:txBody>
        </p:sp>
      </p:grpSp>
      <p:sp>
        <p:nvSpPr>
          <p:cNvPr id="68" name="new software"/>
          <p:cNvSpPr>
            <a:spLocks noEditPoints="1"/>
          </p:cNvSpPr>
          <p:nvPr/>
        </p:nvSpPr>
        <p:spPr bwMode="auto">
          <a:xfrm>
            <a:off x="5932400" y="3972378"/>
            <a:ext cx="503439" cy="51951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7FBA00"/>
          </a:solidFill>
          <a:ln>
            <a:noFill/>
          </a:ln>
        </p:spPr>
        <p:txBody>
          <a:bodyPr vert="horz" wrap="square" lIns="91401" tIns="45700" rIns="91401" bIns="45700" numCol="1" anchor="t" anchorCtr="0" compatLnSpc="1">
            <a:prstTxWarp prst="textNoShape">
              <a:avLst/>
            </a:prstTxWarp>
          </a:bodyPr>
          <a:lstStyle/>
          <a:p>
            <a:pPr marL="0" marR="0" lvl="0" indent="0" defTabSz="913773" eaLnBrk="0" fontAlgn="base" latinLnBrk="0" hangingPunct="0">
              <a:lnSpc>
                <a:spcPct val="100000"/>
              </a:lnSpc>
              <a:spcBef>
                <a:spcPct val="0"/>
              </a:spcBef>
              <a:spcAft>
                <a:spcPct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Calibri" panose="020F0502020204030204" pitchFamily="34" charset="0"/>
            </a:endParaRPr>
          </a:p>
        </p:txBody>
      </p:sp>
      <p:pic>
        <p:nvPicPr>
          <p:cNvPr id="69" name="Alert 3" descr="Down:  Alert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5871" y="2481177"/>
            <a:ext cx="729727" cy="662254"/>
          </a:xfrm>
          <a:prstGeom prst="rect">
            <a:avLst/>
          </a:prstGeom>
        </p:spPr>
      </p:pic>
      <p:pic>
        <p:nvPicPr>
          <p:cNvPr id="79"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81" name="Picture 8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grpSp>
        <p:nvGrpSpPr>
          <p:cNvPr id="82" name="Group 81"/>
          <p:cNvGrpSpPr/>
          <p:nvPr/>
        </p:nvGrpSpPr>
        <p:grpSpPr>
          <a:xfrm>
            <a:off x="855893" y="5293454"/>
            <a:ext cx="1939543" cy="1118732"/>
            <a:chOff x="511109" y="5814543"/>
            <a:chExt cx="1041729" cy="600870"/>
          </a:xfrm>
        </p:grpSpPr>
        <p:sp>
          <p:nvSpPr>
            <p:cNvPr id="83" name="Rectangle 154"/>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84" name="Rectangle 156"/>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85" name="Freeform 158"/>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Tree>
    <p:extLst>
      <p:ext uri="{BB962C8B-B14F-4D97-AF65-F5344CB8AC3E}">
        <p14:creationId xmlns:p14="http://schemas.microsoft.com/office/powerpoint/2010/main" val="344358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1000"/>
                                        <p:tgtEl>
                                          <p:spTgt spid="44"/>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1000"/>
                                        <p:tgtEl>
                                          <p:spTgt spid="45"/>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650"/>
                                        <p:tgtEl>
                                          <p:spTgt spid="55"/>
                                        </p:tgtEl>
                                      </p:cBhvr>
                                    </p:animEffect>
                                  </p:childTnLst>
                                </p:cTn>
                              </p:par>
                            </p:childTnLst>
                          </p:cTn>
                        </p:par>
                        <p:par>
                          <p:cTn id="16" fill="hold">
                            <p:stCondLst>
                              <p:cond delay="415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650"/>
                                        <p:tgtEl>
                                          <p:spTgt spid="56"/>
                                        </p:tgtEl>
                                      </p:cBhvr>
                                    </p:animEffect>
                                  </p:childTnLst>
                                </p:cTn>
                              </p:par>
                              <p:par>
                                <p:cTn id="20" presetID="8" presetClass="emph" presetSubtype="0" fill="hold" nodeType="withEffect">
                                  <p:stCondLst>
                                    <p:cond delay="500"/>
                                  </p:stCondLst>
                                  <p:childTnLst>
                                    <p:animRot by="21600000">
                                      <p:cBhvr>
                                        <p:cTn id="21" dur="3500" fill="hold"/>
                                        <p:tgtEl>
                                          <p:spTgt spid="56"/>
                                        </p:tgtEl>
                                        <p:attrNameLst>
                                          <p:attrName>r</p:attrName>
                                        </p:attrNameLst>
                                      </p:cBhvr>
                                    </p:animRot>
                                  </p:childTnLst>
                                </p:cTn>
                              </p:par>
                            </p:childTnLst>
                          </p:cTn>
                        </p:par>
                        <p:par>
                          <p:cTn id="22" fill="hold">
                            <p:stCondLst>
                              <p:cond delay="8150"/>
                            </p:stCondLst>
                            <p:childTnLst>
                              <p:par>
                                <p:cTn id="23" presetID="10" presetClass="exit" presetSubtype="0" fill="hold" nodeType="afterEffect">
                                  <p:stCondLst>
                                    <p:cond delay="0"/>
                                  </p:stCondLst>
                                  <p:childTnLst>
                                    <p:animEffect transition="out" filter="fade">
                                      <p:cBhvr>
                                        <p:cTn id="24" dur="650"/>
                                        <p:tgtEl>
                                          <p:spTgt spid="56"/>
                                        </p:tgtEl>
                                      </p:cBhvr>
                                    </p:animEffect>
                                    <p:set>
                                      <p:cBhvr>
                                        <p:cTn id="25" dur="1" fill="hold">
                                          <p:stCondLst>
                                            <p:cond delay="649"/>
                                          </p:stCondLst>
                                        </p:cTn>
                                        <p:tgtEl>
                                          <p:spTgt spid="56"/>
                                        </p:tgtEl>
                                        <p:attrNameLst>
                                          <p:attrName>style.visibility</p:attrName>
                                        </p:attrNameLst>
                                      </p:cBhvr>
                                      <p:to>
                                        <p:strVal val="hidden"/>
                                      </p:to>
                                    </p:set>
                                  </p:childTnLst>
                                </p:cTn>
                              </p:par>
                            </p:childTnLst>
                          </p:cTn>
                        </p:par>
                        <p:par>
                          <p:cTn id="26" fill="hold">
                            <p:stCondLst>
                              <p:cond delay="8800"/>
                            </p:stCondLst>
                            <p:childTnLst>
                              <p:par>
                                <p:cTn id="27" presetID="10" presetClass="entr" presetSubtype="0"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650"/>
                                        <p:tgtEl>
                                          <p:spTgt spid="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600"/>
                                        <p:tgtEl>
                                          <p:spTgt spid="43"/>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right)">
                                      <p:cBhvr>
                                        <p:cTn id="38" dur="1000"/>
                                        <p:tgtEl>
                                          <p:spTgt spid="30"/>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46"/>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47"/>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49"/>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46"/>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47"/>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49"/>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650"/>
                                        <p:tgtEl>
                                          <p:spTgt spid="54"/>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childTnLst>
                                </p:cTn>
                              </p:par>
                            </p:childTnLst>
                          </p:cTn>
                        </p:par>
                        <p:par>
                          <p:cTn id="60" fill="hold">
                            <p:stCondLst>
                              <p:cond delay="650"/>
                            </p:stCondLst>
                            <p:childTnLst>
                              <p:par>
                                <p:cTn id="61" presetID="42" presetClass="path" presetSubtype="0" accel="50000" decel="50000" fill="hold" nodeType="afterEffect">
                                  <p:stCondLst>
                                    <p:cond delay="0"/>
                                  </p:stCondLst>
                                  <p:childTnLst>
                                    <p:animMotion origin="layout" path="M -9.446E-7 -1.88379E-6 L -0.01302 0.24036 " pathEditMode="relative" rAng="0" ptsTypes="AA">
                                      <p:cBhvr>
                                        <p:cTn id="62" dur="2000" fill="hold"/>
                                        <p:tgtEl>
                                          <p:spTgt spid="69"/>
                                        </p:tgtEl>
                                        <p:attrNameLst>
                                          <p:attrName>ppt_x</p:attrName>
                                          <p:attrName>ppt_y</p:attrName>
                                        </p:attrNameLst>
                                      </p:cBhvr>
                                      <p:rCtr x="-651" y="12006"/>
                                    </p:animMotion>
                                  </p:childTnLst>
                                </p:cTn>
                              </p:par>
                            </p:childTnLst>
                          </p:cTn>
                        </p:par>
                        <p:par>
                          <p:cTn id="63" fill="hold">
                            <p:stCondLst>
                              <p:cond delay="2650"/>
                            </p:stCondLst>
                            <p:childTnLst>
                              <p:par>
                                <p:cTn id="64" presetID="10"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animBg="1"/>
      <p:bldP spid="46" grpId="1" animBg="1"/>
      <p:bldP spid="47" grpId="0" animBg="1"/>
      <p:bldP spid="47" grpId="1" animBg="1"/>
      <p:bldP spid="49" grpId="0" animBg="1"/>
      <p:bldP spid="49" grpId="1" animBg="1"/>
      <p:bldP spid="55"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extBox 2"/>
          <p:cNvSpPr txBox="1"/>
          <p:nvPr/>
        </p:nvSpPr>
        <p:spPr>
          <a:xfrm>
            <a:off x="274297" y="4069522"/>
            <a:ext cx="5562939"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00B050"/>
                </a:solidFill>
                <a:latin typeface="Segoe UI Light" panose="020B0502040204020203" pitchFamily="34" charset="0"/>
                <a:cs typeface="Segoe UI Light" panose="020B0502040204020203" pitchFamily="34" charset="0"/>
              </a:rPr>
              <a:t>With self-service</a:t>
            </a:r>
          </a:p>
        </p:txBody>
      </p:sp>
      <p:sp>
        <p:nvSpPr>
          <p:cNvPr id="5" name="Title 1"/>
          <p:cNvSpPr txBox="1">
            <a:spLocks/>
          </p:cNvSpPr>
          <p:nvPr/>
        </p:nvSpPr>
        <p:spPr>
          <a:xfrm>
            <a:off x="274298" y="2049462"/>
            <a:ext cx="12161294" cy="1906521"/>
          </a:xfrm>
          <a:prstGeom prst="rect">
            <a:avLst/>
          </a:prstGeom>
        </p:spPr>
        <p:txBody>
          <a:bodyPr vert="horz" wrap="square" lIns="146304" tIns="91440" rIns="146304" bIns="91440" rtlCol="0" anchor="t">
            <a:noAutofit/>
          </a:bodyPr>
          <a:lst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39081772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7" name="Production"/>
          <p:cNvSpPr/>
          <p:nvPr/>
        </p:nvSpPr>
        <p:spPr bwMode="auto">
          <a:xfrm>
            <a:off x="958933" y="2706680"/>
            <a:ext cx="1848726"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a:ea typeface="Segoe UI" pitchFamily="34" charset="0"/>
                <a:cs typeface="Segoe UI" pitchFamily="34" charset="0"/>
              </a:rPr>
              <a:t>INFO</a:t>
            </a:r>
            <a:endParaRPr lang="en-US" sz="1598" kern="0" dirty="0">
              <a:solidFill>
                <a:srgbClr val="0078D7"/>
              </a:solidFill>
              <a:latin typeface="Segoe UI"/>
              <a:ea typeface="Segoe UI" pitchFamily="34" charset="0"/>
              <a:cs typeface="Segoe UI" pitchFamily="34" charset="0"/>
            </a:endParaRPr>
          </a:p>
        </p:txBody>
      </p:sp>
      <p:sp>
        <p:nvSpPr>
          <p:cNvPr id="6" name="Stage"/>
          <p:cNvSpPr/>
          <p:nvPr/>
        </p:nvSpPr>
        <p:spPr bwMode="auto">
          <a:xfrm>
            <a:off x="5049474" y="2706680"/>
            <a:ext cx="3500166" cy="1901140"/>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defTabSz="932052">
              <a:lnSpc>
                <a:spcPct val="90000"/>
              </a:lnSpc>
              <a:defRPr/>
            </a:pPr>
            <a:r>
              <a:rPr lang="en-US" sz="1598" kern="0" dirty="0">
                <a:solidFill>
                  <a:srgbClr val="0078D7"/>
                </a:solidFill>
                <a:latin typeface="Segoe UI"/>
                <a:ea typeface="Segoe UI" pitchFamily="34" charset="0"/>
                <a:cs typeface="Segoe UI" pitchFamily="34" charset="0"/>
              </a:rPr>
              <a:t>         </a:t>
            </a:r>
            <a:r>
              <a:rPr lang="en-US" kern="0" dirty="0">
                <a:solidFill>
                  <a:srgbClr val="0078D7"/>
                </a:solidFill>
                <a:latin typeface="Segoe UI"/>
                <a:ea typeface="Segoe UI" pitchFamily="34" charset="0"/>
                <a:cs typeface="Segoe UI" pitchFamily="34" charset="0"/>
              </a:rPr>
              <a:t>PRODUCTION</a:t>
            </a:r>
            <a:endParaRPr lang="en-US" sz="1598" kern="0" dirty="0">
              <a:solidFill>
                <a:srgbClr val="0078D7"/>
              </a:solidFill>
              <a:latin typeface="Segoe UI"/>
              <a:ea typeface="Segoe UI" pitchFamily="34" charset="0"/>
              <a:cs typeface="Segoe UI" pitchFamily="34" charset="0"/>
            </a:endParaRPr>
          </a:p>
        </p:txBody>
      </p:sp>
      <p:cxnSp>
        <p:nvCxnSpPr>
          <p:cNvPr id="8" name="Straight Connector"/>
          <p:cNvCxnSpPr>
            <a:cxnSpLocks/>
          </p:cNvCxnSpPr>
          <p:nvPr/>
        </p:nvCxnSpPr>
        <p:spPr>
          <a:xfrm flipH="1">
            <a:off x="3479105" y="3433580"/>
            <a:ext cx="1791002" cy="1934559"/>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ear 1"/>
          <p:cNvGrpSpPr/>
          <p:nvPr/>
        </p:nvGrpSpPr>
        <p:grpSpPr>
          <a:xfrm>
            <a:off x="1721001" y="3382174"/>
            <a:ext cx="575909" cy="579095"/>
            <a:chOff x="642225" y="708036"/>
            <a:chExt cx="576154" cy="579343"/>
          </a:xfrm>
          <a:solidFill>
            <a:srgbClr val="0078D7"/>
          </a:solidFill>
        </p:grpSpPr>
        <p:sp>
          <p:nvSpPr>
            <p:cNvPr id="60"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61"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grpSp>
      <p:sp>
        <p:nvSpPr>
          <p:cNvPr id="62" name="Gear 2"/>
          <p:cNvSpPr>
            <a:spLocks noEditPoints="1"/>
          </p:cNvSpPr>
          <p:nvPr/>
        </p:nvSpPr>
        <p:spPr bwMode="black">
          <a:xfrm>
            <a:off x="2292101" y="3269582"/>
            <a:ext cx="292129" cy="31458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78D7"/>
          </a:solidFill>
          <a:ln>
            <a:noFill/>
          </a:ln>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90" name="Lightning Bolt 89"/>
          <p:cNvSpPr/>
          <p:nvPr/>
        </p:nvSpPr>
        <p:spPr bwMode="auto">
          <a:xfrm>
            <a:off x="5270106" y="3164085"/>
            <a:ext cx="379469" cy="538987"/>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Arrow Connector 91"/>
          <p:cNvCxnSpPr/>
          <p:nvPr/>
        </p:nvCxnSpPr>
        <p:spPr>
          <a:xfrm flipH="1" flipV="1">
            <a:off x="4847028" y="2118923"/>
            <a:ext cx="1274429" cy="491061"/>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847028" y="4678807"/>
            <a:ext cx="1238104" cy="680010"/>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1"/>
          </p:cNvCxnSpPr>
          <p:nvPr/>
        </p:nvCxnSpPr>
        <p:spPr>
          <a:xfrm flipH="1">
            <a:off x="2918210" y="2045615"/>
            <a:ext cx="1124460" cy="875128"/>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2971339" y="3857102"/>
            <a:ext cx="1257039" cy="1501714"/>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3"/>
          <p:cNvPicPr>
            <a:picLocks noChangeAspect="1"/>
          </p:cNvPicPr>
          <p:nvPr/>
        </p:nvPicPr>
        <p:blipFill>
          <a:blip r:embed="rId3">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6850727" y="3752532"/>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4">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5957187" y="3802902"/>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ightning Bolt 54"/>
          <p:cNvSpPr/>
          <p:nvPr/>
        </p:nvSpPr>
        <p:spPr bwMode="auto">
          <a:xfrm>
            <a:off x="6812717" y="3164085"/>
            <a:ext cx="379469" cy="538987"/>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4267971" y="5358812"/>
            <a:ext cx="512603" cy="827915"/>
            <a:chOff x="4801695" y="5676463"/>
            <a:chExt cx="512749" cy="828151"/>
          </a:xfrm>
        </p:grpSpPr>
        <p:sp>
          <p:nvSpPr>
            <p:cNvPr id="49" name="TextBox 48"/>
            <p:cNvSpPr txBox="1"/>
            <p:nvPr/>
          </p:nvSpPr>
          <p:spPr>
            <a:xfrm>
              <a:off x="4861794" y="6310788"/>
              <a:ext cx="372003" cy="193826"/>
            </a:xfrm>
            <a:prstGeom prst="rect">
              <a:avLst/>
            </a:prstGeom>
            <a:noFill/>
          </p:spPr>
          <p:txBody>
            <a:bodyPr wrap="none" lIns="0" tIns="0" rIns="0" bIns="0" rtlCol="0">
              <a:spAutoFit/>
            </a:bodyPr>
            <a:lstStyle/>
            <a:p>
              <a:pPr defTabSz="914340">
                <a:lnSpc>
                  <a:spcPct val="90000"/>
                </a:lnSpc>
                <a:spcAft>
                  <a:spcPts val="600"/>
                </a:spcAft>
                <a:defRPr/>
              </a:pPr>
              <a:r>
                <a:rPr lang="en-US" sz="1399" kern="0" dirty="0">
                  <a:solidFill>
                    <a:srgbClr val="505050"/>
                  </a:solidFill>
                  <a:latin typeface="Segoe UI"/>
                </a:rPr>
                <a:t>Logs</a:t>
              </a:r>
            </a:p>
          </p:txBody>
        </p:sp>
        <p:sp>
          <p:nvSpPr>
            <p:cNvPr id="82" name="Freeform 30"/>
            <p:cNvSpPr>
              <a:spLocks noEditPoints="1"/>
            </p:cNvSpPr>
            <p:nvPr/>
          </p:nvSpPr>
          <p:spPr bwMode="auto">
            <a:xfrm flipH="1">
              <a:off x="4801695" y="5676463"/>
              <a:ext cx="512749" cy="56143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5"/>
            </a:solidFill>
            <a:ln>
              <a:noFill/>
            </a:ln>
          </p:spPr>
          <p:txBody>
            <a:bodyPr vert="horz" wrap="square" lIns="87855" tIns="43928" rIns="87855" bIns="43928" numCol="1" anchor="t" anchorCtr="0" compatLnSpc="1">
              <a:prstTxWarp prst="textNoShape">
                <a:avLst/>
              </a:prstTxWarp>
            </a:bodyPr>
            <a:lstStyle/>
            <a:p>
              <a:pPr defTabSz="895221">
                <a:defRPr/>
              </a:pPr>
              <a:endParaRPr lang="en-US" sz="1667" kern="0">
                <a:solidFill>
                  <a:srgbClr val="505050"/>
                </a:solidFill>
                <a:latin typeface="Segoe UI"/>
              </a:endParaRPr>
            </a:p>
          </p:txBody>
        </p:sp>
      </p:grpSp>
      <p:grpSp>
        <p:nvGrpSpPr>
          <p:cNvPr id="13" name="Group 12"/>
          <p:cNvGrpSpPr/>
          <p:nvPr/>
        </p:nvGrpSpPr>
        <p:grpSpPr>
          <a:xfrm>
            <a:off x="4042670" y="1395338"/>
            <a:ext cx="963198" cy="1087346"/>
            <a:chOff x="4523788" y="910059"/>
            <a:chExt cx="963471" cy="1087655"/>
          </a:xfrm>
        </p:grpSpPr>
        <p:pic>
          <p:nvPicPr>
            <p:cNvPr id="56" name="Alert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23788" y="1123329"/>
              <a:ext cx="963471" cy="874385"/>
            </a:xfrm>
            <a:prstGeom prst="rect">
              <a:avLst/>
            </a:prstGeom>
          </p:spPr>
        </p:pic>
        <p:sp>
          <p:nvSpPr>
            <p:cNvPr id="83" name="TextBox 82"/>
            <p:cNvSpPr txBox="1"/>
            <p:nvPr/>
          </p:nvSpPr>
          <p:spPr>
            <a:xfrm>
              <a:off x="4801695" y="910059"/>
              <a:ext cx="376813" cy="193826"/>
            </a:xfrm>
            <a:prstGeom prst="rect">
              <a:avLst/>
            </a:prstGeom>
            <a:noFill/>
          </p:spPr>
          <p:txBody>
            <a:bodyPr wrap="none" lIns="0" tIns="0" rIns="0" bIns="0" rtlCol="0">
              <a:spAutoFit/>
            </a:bodyPr>
            <a:lstStyle/>
            <a:p>
              <a:pPr defTabSz="914340">
                <a:lnSpc>
                  <a:spcPct val="90000"/>
                </a:lnSpc>
                <a:spcAft>
                  <a:spcPts val="600"/>
                </a:spcAft>
                <a:defRPr/>
              </a:pPr>
              <a:r>
                <a:rPr lang="en-US" sz="1399" kern="0" dirty="0">
                  <a:solidFill>
                    <a:srgbClr val="505050"/>
                  </a:solidFill>
                  <a:latin typeface="Segoe UI"/>
                </a:rPr>
                <a:t>Alert</a:t>
              </a:r>
            </a:p>
          </p:txBody>
        </p:sp>
      </p:grpSp>
      <p:pic>
        <p:nvPicPr>
          <p:cNvPr id="104" name="Picture 3"/>
          <p:cNvPicPr>
            <a:picLocks noChangeAspect="1"/>
          </p:cNvPicPr>
          <p:nvPr/>
        </p:nvPicPr>
        <p:blipFill>
          <a:blip r:embed="rId3">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7589450" y="3004991"/>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46"/>
          <p:cNvPicPr>
            <a:picLocks noChangeAspect="1"/>
          </p:cNvPicPr>
          <p:nvPr/>
        </p:nvPicPr>
        <p:blipFill>
          <a:blip r:embed="rId4">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7525670" y="3802901"/>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 Value"/>
          <p:cNvSpPr txBox="1"/>
          <p:nvPr/>
        </p:nvSpPr>
        <p:spPr>
          <a:xfrm>
            <a:off x="8765957" y="1877970"/>
            <a:ext cx="3429646" cy="2225097"/>
          </a:xfrm>
          <a:prstGeom prst="rect">
            <a:avLst/>
          </a:prstGeom>
          <a:noFill/>
        </p:spPr>
        <p:txBody>
          <a:bodyPr wrap="squar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Value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App resilience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Faster detection and remediation</a:t>
            </a:r>
          </a:p>
          <a:p>
            <a:pPr defTabSz="932323">
              <a:lnSpc>
                <a:spcPct val="90000"/>
              </a:lnSpc>
              <a:spcAft>
                <a:spcPts val="1198"/>
              </a:spcAft>
              <a:buSzPct val="90000"/>
              <a:defRPr/>
            </a:pPr>
            <a:endParaRPr lang="en-US" sz="2400" kern="0" dirty="0">
              <a:gradFill>
                <a:gsLst>
                  <a:gs pos="2917">
                    <a:srgbClr val="FFFFFF"/>
                  </a:gs>
                  <a:gs pos="30000">
                    <a:srgbClr val="FFFFFF"/>
                  </a:gs>
                </a:gsLst>
                <a:lin ang="5400000" scaled="0"/>
              </a:gradFill>
              <a:latin typeface="Segoe UI Light"/>
            </a:endParaRPr>
          </a:p>
        </p:txBody>
      </p:sp>
      <p:sp>
        <p:nvSpPr>
          <p:cNvPr id="111" name="Text Measure"/>
          <p:cNvSpPr txBox="1"/>
          <p:nvPr/>
        </p:nvSpPr>
        <p:spPr>
          <a:xfrm>
            <a:off x="8765957" y="4106887"/>
            <a:ext cx="2669161" cy="2141998"/>
          </a:xfrm>
          <a:prstGeom prst="rect">
            <a:avLst/>
          </a:prstGeom>
          <a:noFill/>
        </p:spPr>
        <p:txBody>
          <a:bodyPr wrap="non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Measures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Lower MTTR</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availability</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detection </a:t>
            </a:r>
            <a:br>
              <a:rPr lang="en-US" kern="0" dirty="0">
                <a:solidFill>
                  <a:srgbClr val="505050"/>
                </a:solidFill>
                <a:latin typeface="Segoe UI Light"/>
              </a:rPr>
            </a:br>
            <a:r>
              <a:rPr lang="en-US" kern="0" dirty="0">
                <a:solidFill>
                  <a:srgbClr val="505050"/>
                </a:solidFill>
                <a:latin typeface="Segoe UI Light"/>
              </a:rPr>
              <a:t>of issues</a:t>
            </a:r>
          </a:p>
        </p:txBody>
      </p:sp>
      <p:sp>
        <p:nvSpPr>
          <p:cNvPr id="112" name="Title 1"/>
          <p:cNvSpPr>
            <a:spLocks noGrp="1"/>
          </p:cNvSpPr>
          <p:nvPr>
            <p:ph type="title"/>
          </p:nvPr>
        </p:nvSpPr>
        <p:spPr>
          <a:xfrm>
            <a:off x="276326" y="296184"/>
            <a:ext cx="11886191" cy="917314"/>
          </a:xfrm>
        </p:spPr>
        <p:txBody>
          <a:bodyPr/>
          <a:lstStyle/>
          <a:p>
            <a:r>
              <a:rPr lang="en-US" sz="4800" dirty="0">
                <a:solidFill>
                  <a:srgbClr val="505050"/>
                </a:solidFill>
              </a:rPr>
              <a:t>Fault injection</a:t>
            </a:r>
          </a:p>
        </p:txBody>
      </p:sp>
      <p:sp>
        <p:nvSpPr>
          <p:cNvPr id="86" name="Oval 85"/>
          <p:cNvSpPr/>
          <p:nvPr/>
        </p:nvSpPr>
        <p:spPr bwMode="auto">
          <a:xfrm>
            <a:off x="6371446" y="4141293"/>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87" name="Oval 86"/>
          <p:cNvSpPr/>
          <p:nvPr/>
        </p:nvSpPr>
        <p:spPr bwMode="auto">
          <a:xfrm>
            <a:off x="7196196" y="4147477"/>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89" name="Oval 88"/>
          <p:cNvSpPr/>
          <p:nvPr/>
        </p:nvSpPr>
        <p:spPr bwMode="auto">
          <a:xfrm>
            <a:off x="7984124" y="4141293"/>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100" name="Oval 99"/>
          <p:cNvSpPr/>
          <p:nvPr/>
        </p:nvSpPr>
        <p:spPr bwMode="auto">
          <a:xfrm>
            <a:off x="7984124" y="3436504"/>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grpSp>
        <p:nvGrpSpPr>
          <p:cNvPr id="35" name="Group 34"/>
          <p:cNvGrpSpPr/>
          <p:nvPr/>
        </p:nvGrpSpPr>
        <p:grpSpPr>
          <a:xfrm>
            <a:off x="6371448" y="4141293"/>
            <a:ext cx="329090" cy="329090"/>
            <a:chOff x="9746629" y="4274151"/>
            <a:chExt cx="459982" cy="459982"/>
          </a:xfrm>
        </p:grpSpPr>
        <p:sp>
          <p:nvSpPr>
            <p:cNvPr id="34" name="Oval 33"/>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3" name="Group 112"/>
          <p:cNvGrpSpPr/>
          <p:nvPr/>
        </p:nvGrpSpPr>
        <p:grpSpPr>
          <a:xfrm>
            <a:off x="7196196" y="4146671"/>
            <a:ext cx="329090" cy="329090"/>
            <a:chOff x="9746629" y="4274151"/>
            <a:chExt cx="459982" cy="459982"/>
          </a:xfrm>
        </p:grpSpPr>
        <p:sp>
          <p:nvSpPr>
            <p:cNvPr id="114" name="Oval 113"/>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6" name="Group 115"/>
          <p:cNvGrpSpPr/>
          <p:nvPr/>
        </p:nvGrpSpPr>
        <p:grpSpPr>
          <a:xfrm>
            <a:off x="7984144" y="4140153"/>
            <a:ext cx="329090" cy="329090"/>
            <a:chOff x="9746629" y="4274151"/>
            <a:chExt cx="459982" cy="459982"/>
          </a:xfrm>
        </p:grpSpPr>
        <p:sp>
          <p:nvSpPr>
            <p:cNvPr id="117" name="Oval 116"/>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9" name="Group 118"/>
          <p:cNvGrpSpPr/>
          <p:nvPr/>
        </p:nvGrpSpPr>
        <p:grpSpPr>
          <a:xfrm>
            <a:off x="7984144" y="3436519"/>
            <a:ext cx="329090" cy="329090"/>
            <a:chOff x="9746629" y="4274151"/>
            <a:chExt cx="459982" cy="459982"/>
          </a:xfrm>
        </p:grpSpPr>
        <p:sp>
          <p:nvSpPr>
            <p:cNvPr id="120" name="Oval 119"/>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pic>
        <p:nvPicPr>
          <p:cNvPr id="107" name="Picture 106">
            <a:extLst>
              <a:ext uri="{FF2B5EF4-FFF2-40B4-BE49-F238E27FC236}">
                <a16:creationId xmlns:a16="http://schemas.microsoft.com/office/drawing/2014/main" id="{E8D9656C-A72C-4653-B89F-4C0E0DC3CF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108" name="Picture 107">
            <a:extLst>
              <a:ext uri="{FF2B5EF4-FFF2-40B4-BE49-F238E27FC236}">
                <a16:creationId xmlns:a16="http://schemas.microsoft.com/office/drawing/2014/main" id="{F5CAF6CB-5B56-49F9-BAED-B7BADEFDBA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109" name="Rectangle 155">
            <a:extLst>
              <a:ext uri="{FF2B5EF4-FFF2-40B4-BE49-F238E27FC236}">
                <a16:creationId xmlns:a16="http://schemas.microsoft.com/office/drawing/2014/main" id="{92C5F61E-207B-4C1B-9837-174476115FE1}"/>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2" name="Freeform 147">
            <a:extLst>
              <a:ext uri="{FF2B5EF4-FFF2-40B4-BE49-F238E27FC236}">
                <a16:creationId xmlns:a16="http://schemas.microsoft.com/office/drawing/2014/main" id="{3C623C0F-950D-4439-8B33-CFDEF50AA2C9}"/>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23" name="Group 122">
            <a:extLst>
              <a:ext uri="{FF2B5EF4-FFF2-40B4-BE49-F238E27FC236}">
                <a16:creationId xmlns:a16="http://schemas.microsoft.com/office/drawing/2014/main" id="{5EAA6BFD-B0E2-4157-89D1-117D56357863}"/>
              </a:ext>
            </a:extLst>
          </p:cNvPr>
          <p:cNvGrpSpPr/>
          <p:nvPr/>
        </p:nvGrpSpPr>
        <p:grpSpPr>
          <a:xfrm>
            <a:off x="855893" y="5293454"/>
            <a:ext cx="1939543" cy="1118732"/>
            <a:chOff x="511109" y="5814543"/>
            <a:chExt cx="1041729" cy="600870"/>
          </a:xfrm>
        </p:grpSpPr>
        <p:sp>
          <p:nvSpPr>
            <p:cNvPr id="124" name="Rectangle 154">
              <a:extLst>
                <a:ext uri="{FF2B5EF4-FFF2-40B4-BE49-F238E27FC236}">
                  <a16:creationId xmlns:a16="http://schemas.microsoft.com/office/drawing/2014/main" id="{3E0D5928-D89E-4A84-9F92-0CE678D52E17}"/>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5" name="Rectangle 156">
              <a:extLst>
                <a:ext uri="{FF2B5EF4-FFF2-40B4-BE49-F238E27FC236}">
                  <a16:creationId xmlns:a16="http://schemas.microsoft.com/office/drawing/2014/main" id="{20FE0212-F72F-4007-BDDC-34063E16808F}"/>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126" name="Freeform 158">
              <a:extLst>
                <a:ext uri="{FF2B5EF4-FFF2-40B4-BE49-F238E27FC236}">
                  <a16:creationId xmlns:a16="http://schemas.microsoft.com/office/drawing/2014/main" id="{9FDCBFD2-592A-4A68-AFDC-ACB9DDFC1F1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127" name="TextBox 126">
            <a:extLst>
              <a:ext uri="{FF2B5EF4-FFF2-40B4-BE49-F238E27FC236}">
                <a16:creationId xmlns:a16="http://schemas.microsoft.com/office/drawing/2014/main" id="{69F1C989-7EC9-4B64-9C82-4D815CB7541A}"/>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128" name="TextBox 127">
            <a:extLst>
              <a:ext uri="{FF2B5EF4-FFF2-40B4-BE49-F238E27FC236}">
                <a16:creationId xmlns:a16="http://schemas.microsoft.com/office/drawing/2014/main" id="{582BDDCE-0323-4453-BCD5-041493767969}"/>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grpSp>
        <p:nvGrpSpPr>
          <p:cNvPr id="64" name="CODE 3"/>
          <p:cNvGrpSpPr/>
          <p:nvPr/>
        </p:nvGrpSpPr>
        <p:grpSpPr>
          <a:xfrm>
            <a:off x="2903984" y="3131156"/>
            <a:ext cx="594592" cy="619739"/>
            <a:chOff x="2328300" y="3506767"/>
            <a:chExt cx="551703" cy="575034"/>
          </a:xfrm>
        </p:grpSpPr>
        <p:sp>
          <p:nvSpPr>
            <p:cNvPr id="6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66" name="Group 65"/>
            <p:cNvGrpSpPr/>
            <p:nvPr/>
          </p:nvGrpSpPr>
          <p:grpSpPr>
            <a:xfrm>
              <a:off x="2328300" y="3506767"/>
              <a:ext cx="551703" cy="575034"/>
              <a:chOff x="3937001" y="4448175"/>
              <a:chExt cx="638175" cy="665163"/>
            </a:xfrm>
          </p:grpSpPr>
          <p:grpSp>
            <p:nvGrpSpPr>
              <p:cNvPr id="67" name="Group 10"/>
              <p:cNvGrpSpPr>
                <a:grpSpLocks noChangeAspect="1"/>
              </p:cNvGrpSpPr>
              <p:nvPr/>
            </p:nvGrpSpPr>
            <p:grpSpPr bwMode="auto">
              <a:xfrm>
                <a:off x="3937001" y="4448175"/>
                <a:ext cx="638175" cy="665163"/>
                <a:chOff x="2480" y="2802"/>
                <a:chExt cx="402"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68" name="Group 67"/>
              <p:cNvGrpSpPr/>
              <p:nvPr/>
            </p:nvGrpSpPr>
            <p:grpSpPr>
              <a:xfrm>
                <a:off x="4120302" y="4618868"/>
                <a:ext cx="293550" cy="349134"/>
                <a:chOff x="4662074" y="4335997"/>
                <a:chExt cx="234105" cy="278433"/>
              </a:xfrm>
            </p:grpSpPr>
            <p:sp>
              <p:nvSpPr>
                <p:cNvPr id="6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grpSp>
        <p:nvGrpSpPr>
          <p:cNvPr id="74" name="CODE 3"/>
          <p:cNvGrpSpPr/>
          <p:nvPr/>
        </p:nvGrpSpPr>
        <p:grpSpPr>
          <a:xfrm>
            <a:off x="2945781" y="3131156"/>
            <a:ext cx="594592" cy="619739"/>
            <a:chOff x="2328300" y="3506767"/>
            <a:chExt cx="551703" cy="575034"/>
          </a:xfrm>
        </p:grpSpPr>
        <p:sp>
          <p:nvSpPr>
            <p:cNvPr id="7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76" name="Group 75"/>
            <p:cNvGrpSpPr/>
            <p:nvPr/>
          </p:nvGrpSpPr>
          <p:grpSpPr>
            <a:xfrm>
              <a:off x="2328300" y="3506767"/>
              <a:ext cx="551703" cy="575034"/>
              <a:chOff x="3937001" y="4448175"/>
              <a:chExt cx="638175" cy="665163"/>
            </a:xfrm>
          </p:grpSpPr>
          <p:grpSp>
            <p:nvGrpSpPr>
              <p:cNvPr id="77" name="Group 10"/>
              <p:cNvGrpSpPr>
                <a:grpSpLocks noChangeAspect="1"/>
              </p:cNvGrpSpPr>
              <p:nvPr/>
            </p:nvGrpSpPr>
            <p:grpSpPr bwMode="auto">
              <a:xfrm>
                <a:off x="3937001" y="4448175"/>
                <a:ext cx="638175" cy="665163"/>
                <a:chOff x="2480" y="2802"/>
                <a:chExt cx="402" cy="419"/>
              </a:xfrm>
            </p:grpSpPr>
            <p:sp>
              <p:nvSpPr>
                <p:cNvPr id="8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78" name="Group 77"/>
              <p:cNvGrpSpPr/>
              <p:nvPr/>
            </p:nvGrpSpPr>
            <p:grpSpPr>
              <a:xfrm>
                <a:off x="4120302" y="4618868"/>
                <a:ext cx="293550" cy="349134"/>
                <a:chOff x="4662074" y="4335997"/>
                <a:chExt cx="234105" cy="278433"/>
              </a:xfrm>
            </p:grpSpPr>
            <p:sp>
              <p:nvSpPr>
                <p:cNvPr id="7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Tree>
    <p:extLst>
      <p:ext uri="{BB962C8B-B14F-4D97-AF65-F5344CB8AC3E}">
        <p14:creationId xmlns:p14="http://schemas.microsoft.com/office/powerpoint/2010/main" val="207182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500"/>
                                        <p:tgtEl>
                                          <p:spTgt spid="5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650"/>
                                        <p:tgtEl>
                                          <p:spTgt spid="62"/>
                                        </p:tgtEl>
                                      </p:cBhvr>
                                    </p:animEffect>
                                  </p:childTnLst>
                                </p:cTn>
                              </p:par>
                              <p:par>
                                <p:cTn id="11" presetID="8" presetClass="emph" presetSubtype="0" fill="hold" nodeType="withEffect">
                                  <p:stCondLst>
                                    <p:cond delay="0"/>
                                  </p:stCondLst>
                                  <p:childTnLst>
                                    <p:animRot by="21600000">
                                      <p:cBhvr>
                                        <p:cTn id="12" dur="3500" fill="hold"/>
                                        <p:tgtEl>
                                          <p:spTgt spid="59"/>
                                        </p:tgtEl>
                                        <p:attrNameLst>
                                          <p:attrName>r</p:attrName>
                                        </p:attrNameLst>
                                      </p:cBhvr>
                                    </p:animRot>
                                  </p:childTnLst>
                                </p:cTn>
                              </p:par>
                              <p:par>
                                <p:cTn id="13" presetID="8" presetClass="emph" presetSubtype="0" fill="hold" grpId="0" nodeType="withEffect">
                                  <p:stCondLst>
                                    <p:cond delay="0"/>
                                  </p:stCondLst>
                                  <p:childTnLst>
                                    <p:animRot by="-21600000">
                                      <p:cBhvr>
                                        <p:cTn id="14" dur="3500" fill="hold"/>
                                        <p:tgtEl>
                                          <p:spTgt spid="62"/>
                                        </p:tgtEl>
                                        <p:attrNameLst>
                                          <p:attrName>r</p:attrName>
                                        </p:attrNameLst>
                                      </p:cBhvr>
                                    </p:animRot>
                                  </p:childTnLst>
                                </p:cTn>
                              </p:par>
                            </p:childTnLst>
                          </p:cTn>
                        </p:par>
                        <p:par>
                          <p:cTn id="15" fill="hold">
                            <p:stCondLst>
                              <p:cond delay="35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4000"/>
                            </p:stCondLst>
                            <p:childTnLst>
                              <p:par>
                                <p:cTn id="20" presetID="42" presetClass="path" presetSubtype="0" accel="50000" decel="50000" fill="hold" nodeType="afterEffect">
                                  <p:stCondLst>
                                    <p:cond delay="0"/>
                                  </p:stCondLst>
                                  <p:childTnLst>
                                    <p:animMotion origin="layout" path="M 1.99132E-7 6.7635E-7 L 0.18394 0.09487 " pathEditMode="relative" rAng="0" ptsTypes="AA">
                                      <p:cBhvr>
                                        <p:cTn id="21" dur="1000" fill="hold"/>
                                        <p:tgtEl>
                                          <p:spTgt spid="64"/>
                                        </p:tgtEl>
                                        <p:attrNameLst>
                                          <p:attrName>ppt_x</p:attrName>
                                          <p:attrName>ppt_y</p:attrName>
                                        </p:attrNameLst>
                                      </p:cBhvr>
                                      <p:rCtr x="9191" y="4744"/>
                                    </p:animMotion>
                                  </p:childTnLst>
                                </p:cTn>
                              </p:par>
                            </p:childTnLst>
                          </p:cTn>
                        </p:par>
                        <p:par>
                          <p:cTn id="22" fill="hold">
                            <p:stCondLst>
                              <p:cond delay="50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1000"/>
                                        <p:tgtEl>
                                          <p:spTgt spid="8"/>
                                        </p:tgtEl>
                                      </p:cBhvr>
                                    </p:animEffect>
                                  </p:childTnLst>
                                </p:cTn>
                              </p:par>
                            </p:childTnLst>
                          </p:cTn>
                        </p:par>
                        <p:par>
                          <p:cTn id="26" fill="hold">
                            <p:stCondLst>
                              <p:cond delay="6000"/>
                            </p:stCondLst>
                            <p:childTnLst>
                              <p:par>
                                <p:cTn id="27" presetID="10" presetClass="entr" presetSubtype="0" fill="hold" grpId="0" nodeType="afterEffect">
                                  <p:stCondLst>
                                    <p:cond delay="50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70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7500"/>
                            </p:stCondLst>
                            <p:childTnLst>
                              <p:par>
                                <p:cTn id="38" presetID="10"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par>
                          <p:cTn id="41" fill="hold">
                            <p:stCondLst>
                              <p:cond delay="8000"/>
                            </p:stCondLst>
                            <p:childTnLst>
                              <p:par>
                                <p:cTn id="42" presetID="10" presetClass="entr" presetSubtype="0"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par>
                          <p:cTn id="45" fill="hold">
                            <p:stCondLst>
                              <p:cond delay="8500"/>
                            </p:stCondLst>
                            <p:childTnLst>
                              <p:par>
                                <p:cTn id="46" presetID="10" presetClass="entr" presetSubtype="0" fill="hold" grpId="0" nodeType="after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500"/>
                                        <p:tgtEl>
                                          <p:spTgt spid="10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animEffect transition="in" filter="wipe(down)">
                                      <p:cBhvr>
                                        <p:cTn id="53" dur="500"/>
                                        <p:tgtEl>
                                          <p:spTgt spid="92"/>
                                        </p:tgtEl>
                                      </p:cBhvr>
                                    </p:animEffect>
                                  </p:childTnLst>
                                </p:cTn>
                              </p:par>
                              <p:par>
                                <p:cTn id="54" presetID="22" presetClass="entr" presetSubtype="1" fill="hold"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up)">
                                      <p:cBhvr>
                                        <p:cTn id="56" dur="500"/>
                                        <p:tgtEl>
                                          <p:spTgt spid="94"/>
                                        </p:tgtEl>
                                      </p:cBhvr>
                                    </p:animEffect>
                                  </p:childTnLst>
                                </p:cTn>
                              </p:par>
                              <p:par>
                                <p:cTn id="57" presetID="10" presetClass="exit" presetSubtype="0" fill="hold" nodeType="withEffect">
                                  <p:stCondLst>
                                    <p:cond delay="0"/>
                                  </p:stCondLst>
                                  <p:childTnLst>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up)">
                                      <p:cBhvr>
                                        <p:cTn id="71" dur="500"/>
                                        <p:tgtEl>
                                          <p:spTgt spid="96"/>
                                        </p:tgtEl>
                                      </p:cBhvr>
                                    </p:animEffect>
                                  </p:childTnLst>
                                </p:cTn>
                              </p:par>
                              <p:par>
                                <p:cTn id="72" presetID="22" presetClass="entr" presetSubtype="4" fill="hold" nodeType="with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down)">
                                      <p:cBhvr>
                                        <p:cTn id="74" dur="500"/>
                                        <p:tgtEl>
                                          <p:spTgt spid="98"/>
                                        </p:tgtEl>
                                      </p:cBhvr>
                                    </p:animEffect>
                                  </p:childTnLst>
                                </p:cTn>
                              </p:par>
                              <p:par>
                                <p:cTn id="75" presetID="10" presetClass="exit" presetSubtype="0" fill="hold" nodeType="withEffect">
                                  <p:stCondLst>
                                    <p:cond delay="0"/>
                                  </p:stCondLst>
                                  <p:childTnLst>
                                    <p:animEffect transition="out" filter="fade">
                                      <p:cBhvr>
                                        <p:cTn id="76" dur="500"/>
                                        <p:tgtEl>
                                          <p:spTgt spid="94"/>
                                        </p:tgtEl>
                                      </p:cBhvr>
                                    </p:animEffect>
                                    <p:set>
                                      <p:cBhvr>
                                        <p:cTn id="77" dur="1" fill="hold">
                                          <p:stCondLst>
                                            <p:cond delay="499"/>
                                          </p:stCondLst>
                                        </p:cTn>
                                        <p:tgtEl>
                                          <p:spTgt spid="9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92"/>
                                        </p:tgtEl>
                                      </p:cBhvr>
                                    </p:animEffect>
                                    <p:set>
                                      <p:cBhvr>
                                        <p:cTn id="80" dur="1" fill="hold">
                                          <p:stCondLst>
                                            <p:cond delay="499"/>
                                          </p:stCondLst>
                                        </p:cTn>
                                        <p:tgtEl>
                                          <p:spTgt spid="92"/>
                                        </p:tgtEl>
                                        <p:attrNameLst>
                                          <p:attrName>style.visibility</p:attrName>
                                        </p:attrNameLst>
                                      </p:cBhvr>
                                      <p:to>
                                        <p:strVal val="hidden"/>
                                      </p:to>
                                    </p:set>
                                  </p:childTnLst>
                                </p:cTn>
                              </p:par>
                            </p:childTnLst>
                          </p:cTn>
                        </p:par>
                        <p:par>
                          <p:cTn id="81" fill="hold">
                            <p:stCondLst>
                              <p:cond delay="500"/>
                            </p:stCondLst>
                            <p:childTnLst>
                              <p:par>
                                <p:cTn id="82" presetID="8" presetClass="emph" presetSubtype="0" fill="hold" nodeType="afterEffect">
                                  <p:stCondLst>
                                    <p:cond delay="0"/>
                                  </p:stCondLst>
                                  <p:childTnLst>
                                    <p:animRot by="21600000">
                                      <p:cBhvr>
                                        <p:cTn id="83" dur="3500" fill="hold"/>
                                        <p:tgtEl>
                                          <p:spTgt spid="59"/>
                                        </p:tgtEl>
                                        <p:attrNameLst>
                                          <p:attrName>r</p:attrName>
                                        </p:attrNameLst>
                                      </p:cBhvr>
                                    </p:animRot>
                                  </p:childTnLst>
                                </p:cTn>
                              </p:par>
                              <p:par>
                                <p:cTn id="84" presetID="8" presetClass="emph" presetSubtype="0" fill="hold" grpId="2" nodeType="withEffect">
                                  <p:stCondLst>
                                    <p:cond delay="0"/>
                                  </p:stCondLst>
                                  <p:childTnLst>
                                    <p:animRot by="-21600000">
                                      <p:cBhvr>
                                        <p:cTn id="85" dur="3500" fill="hold"/>
                                        <p:tgtEl>
                                          <p:spTgt spid="62"/>
                                        </p:tgtEl>
                                        <p:attrNameLst>
                                          <p:attrName>r</p:attrName>
                                        </p:attrNameLst>
                                      </p:cBhvr>
                                    </p:animRot>
                                  </p:childTnLst>
                                </p:cTn>
                              </p:par>
                            </p:childTnLst>
                          </p:cTn>
                        </p:par>
                        <p:par>
                          <p:cTn id="86" fill="hold">
                            <p:stCondLst>
                              <p:cond delay="4000"/>
                            </p:stCondLst>
                            <p:childTnLst>
                              <p:par>
                                <p:cTn id="87" presetID="10" presetClass="entr" presetSubtype="0" fill="hold" nodeType="after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par>
                                <p:cTn id="90" presetID="10" presetClass="exit" presetSubtype="0" fill="hold" nodeType="withEffect">
                                  <p:stCondLst>
                                    <p:cond delay="0"/>
                                  </p:stCondLst>
                                  <p:childTnLst>
                                    <p:animEffect transition="out" filter="fade">
                                      <p:cBhvr>
                                        <p:cTn id="91" dur="500"/>
                                        <p:tgtEl>
                                          <p:spTgt spid="96"/>
                                        </p:tgtEl>
                                      </p:cBhvr>
                                    </p:animEffect>
                                    <p:set>
                                      <p:cBhvr>
                                        <p:cTn id="92" dur="1" fill="hold">
                                          <p:stCondLst>
                                            <p:cond delay="499"/>
                                          </p:stCondLst>
                                        </p:cTn>
                                        <p:tgtEl>
                                          <p:spTgt spid="9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98"/>
                                        </p:tgtEl>
                                      </p:cBhvr>
                                    </p:animEffect>
                                    <p:set>
                                      <p:cBhvr>
                                        <p:cTn id="95" dur="1" fill="hold">
                                          <p:stCondLst>
                                            <p:cond delay="499"/>
                                          </p:stCondLst>
                                        </p:cTn>
                                        <p:tgtEl>
                                          <p:spTgt spid="9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nodeType="clickEffect">
                                  <p:stCondLst>
                                    <p:cond delay="0"/>
                                  </p:stCondLst>
                                  <p:childTnLst>
                                    <p:animMotion origin="layout" path="M 3.68394E-6 6.7635E-7 L 0.1833 0.09487 " pathEditMode="relative" rAng="0" ptsTypes="AA">
                                      <p:cBhvr>
                                        <p:cTn id="99" dur="1000" fill="hold"/>
                                        <p:tgtEl>
                                          <p:spTgt spid="74"/>
                                        </p:tgtEl>
                                        <p:attrNameLst>
                                          <p:attrName>ppt_x</p:attrName>
                                          <p:attrName>ppt_y</p:attrName>
                                        </p:attrNameLst>
                                      </p:cBhvr>
                                      <p:rCtr x="9165" y="4744"/>
                                    </p:animMotion>
                                  </p:childTnLst>
                                </p:cTn>
                              </p:par>
                              <p:par>
                                <p:cTn id="100" presetID="10" presetClass="exit" presetSubtype="0" fill="hold" grpId="1" nodeType="withEffect">
                                  <p:stCondLst>
                                    <p:cond delay="0"/>
                                  </p:stCondLst>
                                  <p:childTnLst>
                                    <p:animEffect transition="out" filter="fade">
                                      <p:cBhvr>
                                        <p:cTn id="101" dur="500"/>
                                        <p:tgtEl>
                                          <p:spTgt spid="90"/>
                                        </p:tgtEl>
                                      </p:cBhvr>
                                    </p:animEffect>
                                    <p:set>
                                      <p:cBhvr>
                                        <p:cTn id="102" dur="1" fill="hold">
                                          <p:stCondLst>
                                            <p:cond delay="499"/>
                                          </p:stCondLst>
                                        </p:cTn>
                                        <p:tgtEl>
                                          <p:spTgt spid="90"/>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55"/>
                                        </p:tgtEl>
                                      </p:cBhvr>
                                    </p:animEffect>
                                    <p:set>
                                      <p:cBhvr>
                                        <p:cTn id="105" dur="1" fill="hold">
                                          <p:stCondLst>
                                            <p:cond delay="499"/>
                                          </p:stCondLst>
                                        </p:cTn>
                                        <p:tgtEl>
                                          <p:spTgt spid="55"/>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Effect transition="in" filter="fade">
                                      <p:cBhvr>
                                        <p:cTn id="111" dur="500"/>
                                        <p:tgtEl>
                                          <p:spTgt spid="113"/>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
                                        </p:tgtEl>
                                        <p:attrNameLst>
                                          <p:attrName>style.visibility</p:attrName>
                                        </p:attrNameLst>
                                      </p:cBhvr>
                                      <p:to>
                                        <p:strVal val="visible"/>
                                      </p:to>
                                    </p:set>
                                    <p:animEffect transition="in" filter="fade">
                                      <p:cBhvr>
                                        <p:cTn id="114" dur="500"/>
                                        <p:tgtEl>
                                          <p:spTgt spid="11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fade">
                                      <p:cBhvr>
                                        <p:cTn id="117" dur="500"/>
                                        <p:tgtEl>
                                          <p:spTgt spid="119"/>
                                        </p:tgtEl>
                                      </p:cBhvr>
                                    </p:animEffect>
                                  </p:childTnLst>
                                </p:cTn>
                              </p:par>
                            </p:childTnLst>
                          </p:cTn>
                        </p:par>
                        <p:par>
                          <p:cTn id="118" fill="hold">
                            <p:stCondLst>
                              <p:cond delay="1000"/>
                            </p:stCondLst>
                            <p:childTnLst>
                              <p:par>
                                <p:cTn id="119" presetID="10" presetClass="entr" presetSubtype="0" fill="hold" grpId="0" nodeType="after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fade">
                                      <p:cBhvr>
                                        <p:cTn id="121" dur="500"/>
                                        <p:tgtEl>
                                          <p:spTgt spid="11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fade">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90" grpId="0" animBg="1"/>
      <p:bldP spid="90" grpId="1" animBg="1"/>
      <p:bldP spid="55" grpId="0" animBg="1"/>
      <p:bldP spid="55" grpId="1" animBg="1"/>
      <p:bldP spid="110" grpId="0"/>
      <p:bldP spid="111" grpId="0"/>
      <p:bldP spid="86" grpId="0" animBg="1"/>
      <p:bldP spid="87" grpId="0" animBg="1"/>
      <p:bldP spid="89" grpId="0" animBg="1"/>
      <p:bldP spid="10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Testing in production</a:t>
            </a:r>
          </a:p>
        </p:txBody>
      </p:sp>
      <p:sp>
        <p:nvSpPr>
          <p:cNvPr id="37" name="Value"/>
          <p:cNvSpPr txBox="1"/>
          <p:nvPr/>
        </p:nvSpPr>
        <p:spPr>
          <a:xfrm>
            <a:off x="7898188" y="1877739"/>
            <a:ext cx="2505711" cy="1892743"/>
          </a:xfrm>
          <a:prstGeom prst="rect">
            <a:avLst/>
          </a:prstGeom>
          <a:noFill/>
        </p:spPr>
        <p:txBody>
          <a:bodyPr wrap="none" lIns="182829" tIns="146263" rIns="182829" bIns="146263" rtlCol="0">
            <a:spAutoFit/>
          </a:bodyPr>
          <a:lstStyle/>
          <a:p>
            <a:pPr defTabSz="932502">
              <a:lnSpc>
                <a:spcPct val="90000"/>
              </a:lnSpc>
              <a:spcAft>
                <a:spcPts val="1199"/>
              </a:spcAft>
              <a:buSzPct val="90000"/>
              <a:defRPr/>
            </a:pPr>
            <a:r>
              <a:rPr lang="en-US" sz="2800" kern="0" dirty="0">
                <a:solidFill>
                  <a:srgbClr val="0078D7"/>
                </a:solidFill>
                <a:latin typeface="Segoe UI Light"/>
              </a:rPr>
              <a:t>Value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Experimentation</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More resilience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Accelerate delivery</a:t>
            </a:r>
          </a:p>
        </p:txBody>
      </p:sp>
      <p:sp>
        <p:nvSpPr>
          <p:cNvPr id="38" name="Measure"/>
          <p:cNvSpPr txBox="1"/>
          <p:nvPr/>
        </p:nvSpPr>
        <p:spPr>
          <a:xfrm>
            <a:off x="7898187" y="3887052"/>
            <a:ext cx="2983406" cy="2295930"/>
          </a:xfrm>
          <a:prstGeom prst="rect">
            <a:avLst/>
          </a:prstGeom>
          <a:noFill/>
        </p:spPr>
        <p:txBody>
          <a:bodyPr wrap="none" lIns="182829" tIns="146263" rIns="182829" bIns="146263" rtlCol="0">
            <a:spAutoFit/>
          </a:bodyPr>
          <a:lstStyle/>
          <a:p>
            <a:pPr defTabSz="932502">
              <a:lnSpc>
                <a:spcPct val="90000"/>
              </a:lnSpc>
              <a:spcAft>
                <a:spcPts val="1199"/>
              </a:spcAft>
              <a:buSzPct val="90000"/>
              <a:defRPr/>
            </a:pPr>
            <a:r>
              <a:rPr lang="en-US" sz="2800" kern="0" dirty="0">
                <a:solidFill>
                  <a:srgbClr val="0078D7"/>
                </a:solidFill>
                <a:latin typeface="Segoe UI Light"/>
              </a:rPr>
              <a:t>Measures</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Lower deployment rate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Lower MTTR</a:t>
            </a:r>
          </a:p>
          <a:p>
            <a:pPr marL="290438" indent="-290438" defTabSz="932502">
              <a:lnSpc>
                <a:spcPct val="90000"/>
              </a:lnSpc>
              <a:spcAft>
                <a:spcPts val="1199"/>
              </a:spcAft>
              <a:buSzPct val="90000"/>
              <a:buFont typeface="Arial" panose="020B0604020202020204" pitchFamily="34" charset="0"/>
              <a:buChar char="•"/>
              <a:defRPr/>
            </a:pPr>
            <a:r>
              <a:rPr lang="en-US" b="1" kern="0" dirty="0">
                <a:solidFill>
                  <a:srgbClr val="505050"/>
                </a:solidFill>
                <a:latin typeface="Segoe UI Light"/>
              </a:rPr>
              <a:t>Increased availability</a:t>
            </a:r>
          </a:p>
          <a:p>
            <a:pPr marL="290438" indent="-290438" defTabSz="932502">
              <a:lnSpc>
                <a:spcPct val="90000"/>
              </a:lnSpc>
              <a:spcAft>
                <a:spcPts val="1199"/>
              </a:spcAft>
              <a:buSzPct val="90000"/>
              <a:buFont typeface="Arial" panose="020B0604020202020204" pitchFamily="34" charset="0"/>
              <a:buChar char="•"/>
              <a:defRPr/>
            </a:pPr>
            <a:r>
              <a:rPr lang="en-US" b="1" kern="0" dirty="0">
                <a:solidFill>
                  <a:srgbClr val="505050"/>
                </a:solidFill>
                <a:latin typeface="Segoe UI Light"/>
              </a:rPr>
              <a:t>Change lead time</a:t>
            </a:r>
          </a:p>
        </p:txBody>
      </p:sp>
      <p:sp>
        <p:nvSpPr>
          <p:cNvPr id="80" name="Production B"/>
          <p:cNvSpPr/>
          <p:nvPr/>
        </p:nvSpPr>
        <p:spPr bwMode="auto">
          <a:xfrm>
            <a:off x="5032657" y="4389410"/>
            <a:ext cx="2384533" cy="1592428"/>
          </a:xfrm>
          <a:prstGeom prst="roundRect">
            <a:avLst>
              <a:gd name="adj" fmla="val 5175"/>
            </a:avLst>
          </a:pr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1599" kern="0" dirty="0">
                <a:solidFill>
                  <a:srgbClr val="505050"/>
                </a:solidFill>
                <a:latin typeface="Segoe UI"/>
                <a:ea typeface="Segoe UI" pitchFamily="34" charset="0"/>
                <a:cs typeface="Segoe UI" pitchFamily="34" charset="0"/>
              </a:rPr>
              <a:t>PRODUCTION B</a:t>
            </a:r>
          </a:p>
        </p:txBody>
      </p:sp>
      <p:cxnSp>
        <p:nvCxnSpPr>
          <p:cNvPr id="11" name="Straight Connector 10"/>
          <p:cNvCxnSpPr/>
          <p:nvPr/>
        </p:nvCxnSpPr>
        <p:spPr>
          <a:xfrm>
            <a:off x="1886451" y="2905759"/>
            <a:ext cx="0" cy="2275452"/>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4" name="APP 2"/>
          <p:cNvSpPr>
            <a:spLocks noEditPoints="1"/>
          </p:cNvSpPr>
          <p:nvPr/>
        </p:nvSpPr>
        <p:spPr bwMode="auto">
          <a:xfrm>
            <a:off x="6462274" y="4954750"/>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cxnSp>
        <p:nvCxnSpPr>
          <p:cNvPr id="48" name="Straight Connector 47"/>
          <p:cNvCxnSpPr/>
          <p:nvPr/>
        </p:nvCxnSpPr>
        <p:spPr>
          <a:xfrm flipH="1">
            <a:off x="1886451" y="2905759"/>
            <a:ext cx="3104328" cy="0"/>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Production A"/>
          <p:cNvSpPr/>
          <p:nvPr/>
        </p:nvSpPr>
        <p:spPr bwMode="auto">
          <a:xfrm>
            <a:off x="5032657" y="2109547"/>
            <a:ext cx="2384533" cy="1592428"/>
          </a:xfrm>
          <a:prstGeom prst="roundRect">
            <a:avLst>
              <a:gd name="adj" fmla="val 5175"/>
            </a:avLst>
          </a:pr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1599" kern="0" dirty="0">
                <a:solidFill>
                  <a:srgbClr val="505050"/>
                </a:solidFill>
                <a:latin typeface="Segoe UI"/>
                <a:ea typeface="Segoe UI" pitchFamily="34" charset="0"/>
                <a:cs typeface="Segoe UI" pitchFamily="34" charset="0"/>
              </a:rPr>
              <a:t>PRODUCTION A</a:t>
            </a:r>
          </a:p>
        </p:txBody>
      </p:sp>
      <p:sp>
        <p:nvSpPr>
          <p:cNvPr id="122" name="APP 1"/>
          <p:cNvSpPr>
            <a:spLocks noEditPoints="1"/>
          </p:cNvSpPr>
          <p:nvPr/>
        </p:nvSpPr>
        <p:spPr bwMode="auto">
          <a:xfrm>
            <a:off x="6462274" y="2676039"/>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sp>
        <p:nvSpPr>
          <p:cNvPr id="8" name="TextBox 7"/>
          <p:cNvSpPr txBox="1"/>
          <p:nvPr/>
        </p:nvSpPr>
        <p:spPr>
          <a:xfrm>
            <a:off x="5206051" y="2676037"/>
            <a:ext cx="1302177" cy="793724"/>
          </a:xfrm>
          <a:prstGeom prst="rect">
            <a:avLst/>
          </a:prstGeom>
          <a:noFill/>
        </p:spPr>
        <p:txBody>
          <a:bodyPr wrap="none" lIns="182829" tIns="146263" rIns="182829" bIns="146263" rtlCol="0">
            <a:spAutoFit/>
          </a:bodyPr>
          <a:lstStyle/>
          <a:p>
            <a:pPr defTabSz="932502">
              <a:lnSpc>
                <a:spcPct val="90000"/>
              </a:lnSpc>
              <a:spcAft>
                <a:spcPts val="600"/>
              </a:spcAft>
              <a:defRPr/>
            </a:pPr>
            <a:r>
              <a:rPr lang="en-US" sz="3598" b="1" kern="0" dirty="0">
                <a:gradFill>
                  <a:gsLst>
                    <a:gs pos="2917">
                      <a:srgbClr val="00BCF2"/>
                    </a:gs>
                    <a:gs pos="30000">
                      <a:srgbClr val="25B9EC"/>
                    </a:gs>
                  </a:gsLst>
                  <a:lin ang="5400000" scaled="0"/>
                </a:gradFill>
                <a:latin typeface="Segoe UI"/>
              </a:rPr>
              <a:t>90%</a:t>
            </a:r>
          </a:p>
        </p:txBody>
      </p:sp>
      <p:sp>
        <p:nvSpPr>
          <p:cNvPr id="51" name="TextBox 50"/>
          <p:cNvSpPr txBox="1"/>
          <p:nvPr/>
        </p:nvSpPr>
        <p:spPr>
          <a:xfrm>
            <a:off x="5206051" y="4991817"/>
            <a:ext cx="1302177" cy="793724"/>
          </a:xfrm>
          <a:prstGeom prst="rect">
            <a:avLst/>
          </a:prstGeom>
          <a:noFill/>
        </p:spPr>
        <p:txBody>
          <a:bodyPr wrap="none" lIns="182829" tIns="146263" rIns="182829" bIns="146263" rtlCol="0">
            <a:spAutoFit/>
          </a:bodyPr>
          <a:lstStyle/>
          <a:p>
            <a:pPr defTabSz="932502">
              <a:lnSpc>
                <a:spcPct val="90000"/>
              </a:lnSpc>
              <a:spcAft>
                <a:spcPts val="600"/>
              </a:spcAft>
              <a:defRPr/>
            </a:pPr>
            <a:r>
              <a:rPr lang="en-US" sz="3598" b="1" kern="0" dirty="0">
                <a:gradFill>
                  <a:gsLst>
                    <a:gs pos="2917">
                      <a:srgbClr val="00BCF2"/>
                    </a:gs>
                    <a:gs pos="30000">
                      <a:srgbClr val="25B9EC"/>
                    </a:gs>
                  </a:gsLst>
                  <a:lin ang="5400000" scaled="0"/>
                </a:gradFill>
                <a:latin typeface="Segoe UI"/>
              </a:rPr>
              <a:t>10%</a:t>
            </a:r>
          </a:p>
        </p:txBody>
      </p:sp>
      <p:grpSp>
        <p:nvGrpSpPr>
          <p:cNvPr id="22" name="Group 21"/>
          <p:cNvGrpSpPr/>
          <p:nvPr/>
        </p:nvGrpSpPr>
        <p:grpSpPr>
          <a:xfrm>
            <a:off x="4718087" y="3159908"/>
            <a:ext cx="766822" cy="810794"/>
            <a:chOff x="8968422" y="1945240"/>
            <a:chExt cx="972643" cy="1028418"/>
          </a:xfrm>
        </p:grpSpPr>
        <p:grpSp>
          <p:nvGrpSpPr>
            <p:cNvPr id="23" name="Group 22"/>
            <p:cNvGrpSpPr/>
            <p:nvPr/>
          </p:nvGrpSpPr>
          <p:grpSpPr>
            <a:xfrm>
              <a:off x="8968422" y="2142553"/>
              <a:ext cx="318232" cy="696493"/>
              <a:chOff x="9458597" y="2993206"/>
              <a:chExt cx="291678" cy="638376"/>
            </a:xfrm>
          </p:grpSpPr>
          <p:sp>
            <p:nvSpPr>
              <p:cNvPr id="29" name="Oval 28"/>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Freeform 2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p:cNvGrpSpPr/>
            <p:nvPr/>
          </p:nvGrpSpPr>
          <p:grpSpPr>
            <a:xfrm>
              <a:off x="9622833" y="2142553"/>
              <a:ext cx="318232" cy="696493"/>
              <a:chOff x="9458597" y="2993206"/>
              <a:chExt cx="291678" cy="638376"/>
            </a:xfrm>
          </p:grpSpPr>
          <p:sp>
            <p:nvSpPr>
              <p:cNvPr id="27" name="Oval 2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Freeform 24"/>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257133" y="1945240"/>
              <a:ext cx="330228" cy="330228"/>
            </a:xfrm>
            <a:prstGeom prst="ellipse">
              <a:avLst/>
            </a:prstGeom>
            <a:solidFill>
              <a:schemeClr val="tx1">
                <a:lumMod val="6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4715373" y="5437267"/>
            <a:ext cx="766822" cy="810794"/>
            <a:chOff x="8968422" y="1945240"/>
            <a:chExt cx="972643" cy="1028418"/>
          </a:xfrm>
        </p:grpSpPr>
        <p:grpSp>
          <p:nvGrpSpPr>
            <p:cNvPr id="32" name="Group 31"/>
            <p:cNvGrpSpPr/>
            <p:nvPr/>
          </p:nvGrpSpPr>
          <p:grpSpPr>
            <a:xfrm>
              <a:off x="8968422" y="2142553"/>
              <a:ext cx="318232" cy="696493"/>
              <a:chOff x="9458597" y="2993206"/>
              <a:chExt cx="291678" cy="638376"/>
            </a:xfrm>
          </p:grpSpPr>
          <p:sp>
            <p:nvSpPr>
              <p:cNvPr id="40" name="Oval 39"/>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40"/>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p:cNvGrpSpPr/>
            <p:nvPr/>
          </p:nvGrpSpPr>
          <p:grpSpPr>
            <a:xfrm>
              <a:off x="9622833" y="2142553"/>
              <a:ext cx="318232" cy="696493"/>
              <a:chOff x="9458597" y="2993206"/>
              <a:chExt cx="291678" cy="638376"/>
            </a:xfrm>
          </p:grpSpPr>
          <p:sp>
            <p:nvSpPr>
              <p:cNvPr id="36" name="Oval 35"/>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Freeform 3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p:cNvSpPr/>
            <p:nvPr/>
          </p:nvSpPr>
          <p:spPr bwMode="auto">
            <a:xfrm>
              <a:off x="9257133" y="1945240"/>
              <a:ext cx="330228" cy="330228"/>
            </a:xfrm>
            <a:prstGeom prst="ellipse">
              <a:avLst/>
            </a:prstGeom>
            <a:solidFill>
              <a:schemeClr val="tx1">
                <a:lumMod val="6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2" name="Picture 41">
            <a:extLst>
              <a:ext uri="{FF2B5EF4-FFF2-40B4-BE49-F238E27FC236}">
                <a16:creationId xmlns:a16="http://schemas.microsoft.com/office/drawing/2014/main" id="{1129349F-2426-4B9A-8A74-1DBEB265F1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43" name="Picture 42">
            <a:extLst>
              <a:ext uri="{FF2B5EF4-FFF2-40B4-BE49-F238E27FC236}">
                <a16:creationId xmlns:a16="http://schemas.microsoft.com/office/drawing/2014/main" id="{8D614BC0-97D8-4801-9E93-117E1D4332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44" name="Rectangle 155">
            <a:extLst>
              <a:ext uri="{FF2B5EF4-FFF2-40B4-BE49-F238E27FC236}">
                <a16:creationId xmlns:a16="http://schemas.microsoft.com/office/drawing/2014/main" id="{561CE07C-5C10-4115-9983-52B1D55BFA0A}"/>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45" name="Freeform 147">
            <a:extLst>
              <a:ext uri="{FF2B5EF4-FFF2-40B4-BE49-F238E27FC236}">
                <a16:creationId xmlns:a16="http://schemas.microsoft.com/office/drawing/2014/main" id="{7987B0F3-A628-4C18-A66E-F9FA90F8AC10}"/>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46" name="Group 45">
            <a:extLst>
              <a:ext uri="{FF2B5EF4-FFF2-40B4-BE49-F238E27FC236}">
                <a16:creationId xmlns:a16="http://schemas.microsoft.com/office/drawing/2014/main" id="{4433A113-E795-4188-8998-9CEF51985BCA}"/>
              </a:ext>
            </a:extLst>
          </p:cNvPr>
          <p:cNvGrpSpPr/>
          <p:nvPr/>
        </p:nvGrpSpPr>
        <p:grpSpPr>
          <a:xfrm>
            <a:off x="855893" y="5293454"/>
            <a:ext cx="1939543" cy="1118732"/>
            <a:chOff x="511109" y="5814543"/>
            <a:chExt cx="1041729" cy="600870"/>
          </a:xfrm>
        </p:grpSpPr>
        <p:sp>
          <p:nvSpPr>
            <p:cNvPr id="47" name="Rectangle 154">
              <a:extLst>
                <a:ext uri="{FF2B5EF4-FFF2-40B4-BE49-F238E27FC236}">
                  <a16:creationId xmlns:a16="http://schemas.microsoft.com/office/drawing/2014/main" id="{79902DA6-902B-4571-A512-7C1DA521C92B}"/>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9" name="Rectangle 156">
              <a:extLst>
                <a:ext uri="{FF2B5EF4-FFF2-40B4-BE49-F238E27FC236}">
                  <a16:creationId xmlns:a16="http://schemas.microsoft.com/office/drawing/2014/main" id="{AA306819-152B-4BA6-AA56-2A0AAFC154CB}"/>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60" name="Freeform 158">
              <a:extLst>
                <a:ext uri="{FF2B5EF4-FFF2-40B4-BE49-F238E27FC236}">
                  <a16:creationId xmlns:a16="http://schemas.microsoft.com/office/drawing/2014/main" id="{50D9F5DB-2A76-4419-8E60-CEBB86AC25E1}"/>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61" name="TextBox 60">
            <a:extLst>
              <a:ext uri="{FF2B5EF4-FFF2-40B4-BE49-F238E27FC236}">
                <a16:creationId xmlns:a16="http://schemas.microsoft.com/office/drawing/2014/main" id="{2A358B04-4414-4976-A9C4-2F3947FDCA72}"/>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62" name="TextBox 61">
            <a:extLst>
              <a:ext uri="{FF2B5EF4-FFF2-40B4-BE49-F238E27FC236}">
                <a16:creationId xmlns:a16="http://schemas.microsoft.com/office/drawing/2014/main" id="{D04CDDE1-E9AB-47F1-9931-713D32DEEE6E}"/>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spTree>
    <p:extLst>
      <p:ext uri="{BB962C8B-B14F-4D97-AF65-F5344CB8AC3E}">
        <p14:creationId xmlns:p14="http://schemas.microsoft.com/office/powerpoint/2010/main" val="2686700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200"/>
                            </p:stCondLst>
                            <p:childTnLst>
                              <p:par>
                                <p:cTn id="13" presetID="1"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2.35129E-6 4.27599E-6 L -8.57875E-17 -0.3257 " pathEditMode="relative" rAng="0" ptsTypes="AA">
                                      <p:cBhvr>
                                        <p:cTn id="18" dur="2000" spd="-100000" fill="hold"/>
                                        <p:tgtEl>
                                          <p:spTgt spid="124"/>
                                        </p:tgtEl>
                                        <p:attrNameLst>
                                          <p:attrName>ppt_x</p:attrName>
                                          <p:attrName>ppt_y</p:attrName>
                                        </p:attrNameLst>
                                      </p:cBhvr>
                                      <p:rCtr x="-13" y="-16636"/>
                                    </p:animMotion>
                                  </p:childTnLst>
                                </p:cTn>
                              </p:par>
                              <p:par>
                                <p:cTn id="19" presetID="42" presetClass="path" presetSubtype="0" accel="50000" decel="50000" fill="hold" grpId="1" nodeType="withEffect">
                                  <p:stCondLst>
                                    <p:cond delay="0"/>
                                  </p:stCondLst>
                                  <p:childTnLst>
                                    <p:animMotion origin="layout" path="M -5.94843E-7 -1.91557E-6 L -5.94843E-7 -0.32592 " pathEditMode="relative" rAng="0" ptsTypes="AA">
                                      <p:cBhvr>
                                        <p:cTn id="20" dur="2000" spd="-100000" fill="hold"/>
                                        <p:tgtEl>
                                          <p:spTgt spid="80"/>
                                        </p:tgtEl>
                                        <p:attrNameLst>
                                          <p:attrName>ppt_x</p:attrName>
                                          <p:attrName>ppt_y</p:attrName>
                                        </p:attrNameLst>
                                      </p:cBhvr>
                                      <p:rCtr x="0" y="-16296"/>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grpId="0" nodeType="clickEffect">
                                  <p:stCondLst>
                                    <p:cond delay="0"/>
                                  </p:stCondLst>
                                  <p:childTnLst>
                                    <p:animMotion origin="layout" path="M 2.35129E-6 -3.48616E-6 L 0.0494 -3.48616E-6 " pathEditMode="relative" rAng="0" ptsTypes="AA">
                                      <p:cBhvr>
                                        <p:cTn id="24" dur="650" fill="hold"/>
                                        <p:tgtEl>
                                          <p:spTgt spid="122"/>
                                        </p:tgtEl>
                                        <p:attrNameLst>
                                          <p:attrName>ppt_x</p:attrName>
                                          <p:attrName>ppt_y</p:attrName>
                                        </p:attrNameLst>
                                      </p:cBhvr>
                                      <p:rCtr x="2464" y="0"/>
                                    </p:animMotion>
                                  </p:childTnLst>
                                </p:cTn>
                              </p:par>
                              <p:par>
                                <p:cTn id="25" presetID="63" presetClass="path" presetSubtype="0" decel="100000" fill="hold" grpId="2" nodeType="withEffect">
                                  <p:stCondLst>
                                    <p:cond delay="0"/>
                                  </p:stCondLst>
                                  <p:childTnLst>
                                    <p:animMotion origin="layout" path="M 2.35129E-6 4.27599E-6 L 0.05093 4.27599E-6 " pathEditMode="relative" rAng="0" ptsTypes="AA">
                                      <p:cBhvr>
                                        <p:cTn id="26" dur="650" fill="hold"/>
                                        <p:tgtEl>
                                          <p:spTgt spid="124"/>
                                        </p:tgtEl>
                                        <p:attrNameLst>
                                          <p:attrName>ppt_x</p:attrName>
                                          <p:attrName>ppt_y</p:attrName>
                                        </p:attrNameLst>
                                      </p:cBhvr>
                                      <p:rCtr x="2540" y="0"/>
                                    </p:animMotion>
                                  </p:childTnLst>
                                </p:cTn>
                              </p:par>
                              <p:par>
                                <p:cTn id="27" presetID="10" presetClass="entr" presetSubtype="0" fill="hold" grpId="0" nodeType="withEffect">
                                  <p:stCondLst>
                                    <p:cond delay="2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650"/>
                                        <p:tgtEl>
                                          <p:spTgt spid="51"/>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50"/>
                                        <p:tgtEl>
                                          <p:spTgt spid="8"/>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650"/>
                                        <p:tgtEl>
                                          <p:spTgt spid="31"/>
                                        </p:tgtEl>
                                      </p:cBhvr>
                                    </p:animEffect>
                                  </p:childTnLst>
                                </p:cTn>
                              </p:par>
                              <p:par>
                                <p:cTn id="36" presetID="10" presetClass="entr" presetSubtype="0" fill="hold" nodeType="withEffect">
                                  <p:stCondLst>
                                    <p:cond delay="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650"/>
                                        <p:tgtEl>
                                          <p:spTgt spid="22"/>
                                        </p:tgtEl>
                                      </p:cBhvr>
                                    </p:animEffect>
                                  </p:childTnLst>
                                </p:cTn>
                              </p:par>
                            </p:childTnLst>
                          </p:cTn>
                        </p:par>
                        <p:par>
                          <p:cTn id="39" fill="hold">
                            <p:stCondLst>
                              <p:cond delay="850"/>
                            </p:stCondLst>
                            <p:childTnLst>
                              <p:par>
                                <p:cTn id="40" presetID="10" presetClass="entr" presetSubtype="0" fill="hold" grpId="0" nodeType="after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0" grpId="0" animBg="1"/>
      <p:bldP spid="80" grpId="1" animBg="1"/>
      <p:bldP spid="124" grpId="0" animBg="1"/>
      <p:bldP spid="124" grpId="1" animBg="1"/>
      <p:bldP spid="124" grpId="2" animBg="1"/>
      <p:bldP spid="122" grpId="0" animBg="1"/>
      <p:bldP spid="8" grpId="0"/>
      <p:bldP spid="51"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ExamineCod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2778" y="1870604"/>
            <a:ext cx="4951958" cy="3826510"/>
          </a:xfrm>
          <a:prstGeom prst="rect">
            <a:avLst/>
          </a:prstGeom>
        </p:spPr>
      </p:pic>
      <p:sp>
        <p:nvSpPr>
          <p:cNvPr id="3" name="Title 2"/>
          <p:cNvSpPr>
            <a:spLocks noGrp="1"/>
          </p:cNvSpPr>
          <p:nvPr>
            <p:ph type="title"/>
          </p:nvPr>
        </p:nvSpPr>
        <p:spPr/>
        <p:txBody>
          <a:bodyPr/>
          <a:lstStyle/>
          <a:p>
            <a:r>
              <a:rPr lang="en-US" dirty="0">
                <a:solidFill>
                  <a:srgbClr val="505050"/>
                </a:solidFill>
              </a:rPr>
              <a:t>Eliminating waste</a:t>
            </a:r>
          </a:p>
        </p:txBody>
      </p:sp>
      <p:sp>
        <p:nvSpPr>
          <p:cNvPr id="27" name="TextBox 26"/>
          <p:cNvSpPr txBox="1"/>
          <p:nvPr/>
        </p:nvSpPr>
        <p:spPr>
          <a:xfrm>
            <a:off x="8961438" y="4551573"/>
            <a:ext cx="3341436" cy="1615352"/>
          </a:xfrm>
          <a:prstGeom prst="rect">
            <a:avLst/>
          </a:prstGeom>
          <a:noFill/>
        </p:spPr>
        <p:txBody>
          <a:bodyPr wrap="square" lIns="182854" tIns="198927" rIns="248659" bIns="248659" rtlCol="0">
            <a:spAutoFit/>
          </a:bodyPr>
          <a:lstStyle>
            <a:defPPr>
              <a:defRPr lang="en-US"/>
            </a:defPPr>
            <a:lvl1pPr defTabSz="932327">
              <a:lnSpc>
                <a:spcPct val="90000"/>
              </a:lnSpc>
              <a:defRPr sz="3200">
                <a:gradFill>
                  <a:gsLst>
                    <a:gs pos="0">
                      <a:schemeClr val="accent1">
                        <a:lumMod val="5000"/>
                        <a:lumOff val="95000"/>
                      </a:schemeClr>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266">
              <a:defRPr/>
            </a:pPr>
            <a:r>
              <a:rPr lang="en-US" sz="2800" kern="0" dirty="0">
                <a:solidFill>
                  <a:srgbClr val="0078D7"/>
                </a:solidFill>
                <a:latin typeface="Segoe UI Light" panose="020B0502040204020203" pitchFamily="34" charset="0"/>
                <a:cs typeface="Segoe UI Light" panose="020B0502040204020203" pitchFamily="34" charset="0"/>
              </a:rPr>
              <a:t>Automation and </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spc="-50" dirty="0">
                <a:solidFill>
                  <a:srgbClr val="0078D7"/>
                </a:solidFill>
                <a:latin typeface="Segoe UI Light" panose="020B0502040204020203" pitchFamily="34" charset="0"/>
                <a:cs typeface="Segoe UI Light" panose="020B0502040204020203" pitchFamily="34" charset="0"/>
              </a:rPr>
              <a:t>self-service provisioning</a:t>
            </a:r>
            <a:endParaRPr lang="es-ES" sz="2800" kern="0" spc="-50" dirty="0">
              <a:solidFill>
                <a:srgbClr val="0078D7"/>
              </a:solidFill>
              <a:latin typeface="Segoe UI Light" panose="020B0502040204020203" pitchFamily="34" charset="0"/>
              <a:cs typeface="Segoe UI Light" panose="020B0502040204020203" pitchFamily="34" charset="0"/>
            </a:endParaRPr>
          </a:p>
        </p:txBody>
      </p:sp>
      <p:sp>
        <p:nvSpPr>
          <p:cNvPr id="41" name="TextBox 40"/>
          <p:cNvSpPr txBox="1"/>
          <p:nvPr/>
        </p:nvSpPr>
        <p:spPr>
          <a:xfrm>
            <a:off x="770704" y="4544271"/>
            <a:ext cx="3366527" cy="2003151"/>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Reducing procurement cycle times and dependencies</a:t>
            </a:r>
            <a:endParaRPr lang="es-ES" sz="2800" kern="0" dirty="0">
              <a:solidFill>
                <a:srgbClr val="0078D7"/>
              </a:solidFill>
              <a:latin typeface="Segoe UI Light" panose="020B0502040204020203" pitchFamily="34" charset="0"/>
              <a:cs typeface="Segoe UI Light" panose="020B0502040204020203" pitchFamily="34" charset="0"/>
            </a:endParaRPr>
          </a:p>
        </p:txBody>
      </p:sp>
      <p:pic>
        <p:nvPicPr>
          <p:cNvPr id="10" name="Picture 9" descr="ShortenCycle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66471" y="2370635"/>
            <a:ext cx="1787112" cy="1694275"/>
          </a:xfrm>
          <a:prstGeom prst="rect">
            <a:avLst/>
          </a:prstGeom>
        </p:spPr>
      </p:pic>
      <p:pic>
        <p:nvPicPr>
          <p:cNvPr id="11" name="Picture 10" descr="ProcessMachine.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92788" y="2349965"/>
            <a:ext cx="2002115" cy="1569384"/>
          </a:xfrm>
          <a:prstGeom prst="rect">
            <a:avLst/>
          </a:prstGeom>
        </p:spPr>
      </p:pic>
    </p:spTree>
    <p:extLst>
      <p:ext uri="{BB962C8B-B14F-4D97-AF65-F5344CB8AC3E}">
        <p14:creationId xmlns:p14="http://schemas.microsoft.com/office/powerpoint/2010/main" val="180226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Rectangle 66"/>
          <p:cNvSpPr/>
          <p:nvPr/>
        </p:nvSpPr>
        <p:spPr>
          <a:xfrm>
            <a:off x="6245704" y="4999373"/>
            <a:ext cx="5610924" cy="863973"/>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66" name="Rectangle 65"/>
          <p:cNvSpPr/>
          <p:nvPr/>
        </p:nvSpPr>
        <p:spPr>
          <a:xfrm>
            <a:off x="274638" y="4999373"/>
            <a:ext cx="5638799" cy="863973"/>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err="1">
                <a:solidFill>
                  <a:srgbClr val="505050"/>
                </a:solidFill>
              </a:rPr>
              <a:t>DevOps</a:t>
            </a:r>
            <a:r>
              <a:rPr lang="en-US" dirty="0">
                <a:solidFill>
                  <a:srgbClr val="505050"/>
                </a:solidFill>
              </a:rPr>
              <a:t> metrics</a:t>
            </a:r>
          </a:p>
        </p:txBody>
      </p:sp>
      <p:sp>
        <p:nvSpPr>
          <p:cNvPr id="25" name="TextBox 24"/>
          <p:cNvSpPr txBox="1"/>
          <p:nvPr/>
        </p:nvSpPr>
        <p:spPr>
          <a:xfrm>
            <a:off x="1021233" y="5200562"/>
            <a:ext cx="4200189" cy="461665"/>
          </a:xfrm>
          <a:prstGeom prst="rect">
            <a:avLst/>
          </a:prstGeom>
          <a:noFill/>
        </p:spPr>
        <p:txBody>
          <a:bodyPr wrap="none" rtlCol="0">
            <a:spAutoFit/>
          </a:bodyPr>
          <a:lstStyle/>
          <a:p>
            <a:pPr defTabSz="914340">
              <a:defRPr/>
            </a:pPr>
            <a:r>
              <a:rPr lang="en-US" sz="2400" b="1" kern="0" dirty="0">
                <a:solidFill>
                  <a:srgbClr val="0078D7"/>
                </a:solidFill>
                <a:latin typeface="Segoe UI"/>
                <a:cs typeface="Segoe UI Light" panose="020B0502040204020203" pitchFamily="34" charset="0"/>
              </a:rPr>
              <a:t>Agility</a:t>
            </a:r>
            <a:r>
              <a:rPr lang="en-US" sz="2400" kern="0" dirty="0">
                <a:gradFill>
                  <a:gsLst>
                    <a:gs pos="0">
                      <a:srgbClr val="3F3F3F"/>
                    </a:gs>
                    <a:gs pos="100000">
                      <a:srgbClr val="3F3F3F"/>
                    </a:gs>
                  </a:gsLst>
                  <a:lin ang="5400000" scaled="1"/>
                </a:gradFill>
                <a:latin typeface="Segoe UI Light"/>
                <a:cs typeface="Segoe UI Light" panose="020B0502040204020203" pitchFamily="34" charset="0"/>
              </a:rPr>
              <a:t> </a:t>
            </a:r>
            <a:r>
              <a:rPr lang="en-US" sz="2400" kern="0" dirty="0">
                <a:gradFill>
                  <a:gsLst>
                    <a:gs pos="0">
                      <a:srgbClr val="3F3F3F"/>
                    </a:gs>
                    <a:gs pos="100000">
                      <a:srgbClr val="3F3F3F"/>
                    </a:gs>
                  </a:gsLst>
                  <a:lin ang="5400000" scaled="1"/>
                </a:gradFill>
                <a:latin typeface="Segoe UI Light"/>
                <a:cs typeface="Segoe UI" panose="020B0502040204020203" pitchFamily="34" charset="0"/>
              </a:rPr>
              <a:t>performance indicators</a:t>
            </a:r>
          </a:p>
        </p:txBody>
      </p:sp>
      <p:sp>
        <p:nvSpPr>
          <p:cNvPr id="26" name="TextBox 25"/>
          <p:cNvSpPr txBox="1"/>
          <p:nvPr/>
        </p:nvSpPr>
        <p:spPr>
          <a:xfrm>
            <a:off x="6961459" y="5200562"/>
            <a:ext cx="4692310" cy="461665"/>
          </a:xfrm>
          <a:prstGeom prst="rect">
            <a:avLst/>
          </a:prstGeom>
          <a:noFill/>
        </p:spPr>
        <p:txBody>
          <a:bodyPr wrap="none" rtlCol="0">
            <a:spAutoFit/>
          </a:bodyPr>
          <a:lstStyle/>
          <a:p>
            <a:pPr defTabSz="914340">
              <a:defRPr/>
            </a:pPr>
            <a:r>
              <a:rPr lang="en-US" sz="2400" b="1" kern="0" dirty="0">
                <a:solidFill>
                  <a:srgbClr val="0078D7"/>
                </a:solidFill>
                <a:latin typeface="Segoe UI"/>
                <a:cs typeface="Segoe UI Light" panose="020B0502040204020203" pitchFamily="34" charset="0"/>
              </a:rPr>
              <a:t>Reliability</a:t>
            </a:r>
            <a:r>
              <a:rPr lang="en-US" sz="2400" kern="0" dirty="0">
                <a:gradFill>
                  <a:gsLst>
                    <a:gs pos="0">
                      <a:srgbClr val="3F3F3F"/>
                    </a:gs>
                    <a:gs pos="100000">
                      <a:srgbClr val="3F3F3F"/>
                    </a:gs>
                  </a:gsLst>
                  <a:lin ang="5400000" scaled="1"/>
                </a:gradFill>
                <a:latin typeface="Segoe UI Light"/>
                <a:cs typeface="Segoe UI Light" panose="020B0502040204020203" pitchFamily="34" charset="0"/>
              </a:rPr>
              <a:t> </a:t>
            </a:r>
            <a:r>
              <a:rPr lang="en-US" sz="2400" kern="0" dirty="0">
                <a:gradFill>
                  <a:gsLst>
                    <a:gs pos="0">
                      <a:srgbClr val="3F3F3F"/>
                    </a:gs>
                    <a:gs pos="100000">
                      <a:srgbClr val="3F3F3F"/>
                    </a:gs>
                  </a:gsLst>
                  <a:lin ang="5400000" scaled="1"/>
                </a:gradFill>
                <a:latin typeface="Segoe UI Light"/>
                <a:cs typeface="Segoe UI" panose="020B0502040204020203" pitchFamily="34" charset="0"/>
              </a:rPr>
              <a:t>performance indicators</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160" y="3182251"/>
            <a:ext cx="1739209" cy="1279937"/>
          </a:xfrm>
          <a:prstGeom prst="rect">
            <a:avLst/>
          </a:prstGeom>
          <a:noFill/>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353148" y="3249605"/>
            <a:ext cx="1361000" cy="1409121"/>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9767" y="3153946"/>
            <a:ext cx="1365206" cy="1504780"/>
          </a:xfrm>
          <a:prstGeom prst="rect">
            <a:avLst/>
          </a:prstGeom>
        </p:spPr>
      </p:pic>
      <p:grpSp>
        <p:nvGrpSpPr>
          <p:cNvPr id="101" name="Group 100"/>
          <p:cNvGrpSpPr/>
          <p:nvPr/>
        </p:nvGrpSpPr>
        <p:grpSpPr>
          <a:xfrm>
            <a:off x="8974283" y="3179411"/>
            <a:ext cx="1489898" cy="1491444"/>
            <a:chOff x="11629208" y="4320213"/>
            <a:chExt cx="1264076" cy="1265385"/>
          </a:xfrm>
        </p:grpSpPr>
        <p:sp>
          <p:nvSpPr>
            <p:cNvPr id="102" name="Oval 99"/>
            <p:cNvSpPr>
              <a:spLocks noChangeArrowheads="1"/>
            </p:cNvSpPr>
            <p:nvPr/>
          </p:nvSpPr>
          <p:spPr bwMode="auto">
            <a:xfrm>
              <a:off x="11629208" y="4320213"/>
              <a:ext cx="1264076" cy="1265385"/>
            </a:xfrm>
            <a:prstGeom prst="ellipse">
              <a:avLst/>
            </a:prstGeom>
            <a:solidFill>
              <a:srgbClr val="D2D2D2"/>
            </a:solidFill>
            <a:ln>
              <a:noFill/>
            </a:ln>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3" name="Oval 100"/>
            <p:cNvSpPr>
              <a:spLocks noChangeArrowheads="1"/>
            </p:cNvSpPr>
            <p:nvPr/>
          </p:nvSpPr>
          <p:spPr bwMode="auto">
            <a:xfrm>
              <a:off x="11712957" y="4403961"/>
              <a:ext cx="1096579" cy="1097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4" name="Oval 101"/>
            <p:cNvSpPr>
              <a:spLocks noChangeArrowheads="1"/>
            </p:cNvSpPr>
            <p:nvPr/>
          </p:nvSpPr>
          <p:spPr bwMode="auto">
            <a:xfrm>
              <a:off x="12078046" y="4770360"/>
              <a:ext cx="369016" cy="371633"/>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5" name="Freeform 102"/>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6" name="Freeform 103"/>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7" name="Freeform 104"/>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8" name="Freeform 105"/>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9" name="Freeform 106"/>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0" name="Freeform 107"/>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1" name="Freeform 108"/>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2" name="Freeform 109"/>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3" name="Freeform 110"/>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4" name="Freeform 111"/>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5" name="Freeform 112"/>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6" name="Freeform 113"/>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7" name="Freeform 114"/>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8" name="Freeform 115"/>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9" name="Freeform 116"/>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0" name="Freeform 117"/>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1" name="Freeform 118"/>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2" name="Freeform 119"/>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3" name="Freeform 120"/>
            <p:cNvSpPr>
              <a:spLocks/>
            </p:cNvSpPr>
            <p:nvPr/>
          </p:nvSpPr>
          <p:spPr bwMode="auto">
            <a:xfrm>
              <a:off x="11871293" y="4999360"/>
              <a:ext cx="108611" cy="27480"/>
            </a:xfrm>
            <a:custGeom>
              <a:avLst/>
              <a:gdLst>
                <a:gd name="T0" fmla="*/ 35 w 35"/>
                <a:gd name="T1" fmla="*/ 1 h 9"/>
                <a:gd name="T2" fmla="*/ 34 w 35"/>
                <a:gd name="T3" fmla="*/ 3 h 9"/>
                <a:gd name="T4" fmla="*/ 2 w 35"/>
                <a:gd name="T5" fmla="*/ 9 h 9"/>
                <a:gd name="T6" fmla="*/ 0 w 35"/>
                <a:gd name="T7" fmla="*/ 7 h 9"/>
                <a:gd name="T8" fmla="*/ 2 w 35"/>
                <a:gd name="T9" fmla="*/ 6 h 9"/>
                <a:gd name="T10" fmla="*/ 33 w 35"/>
                <a:gd name="T11" fmla="*/ 0 h 9"/>
                <a:gd name="T12" fmla="*/ 35 w 3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35" y="1"/>
                  </a:moveTo>
                  <a:cubicBezTo>
                    <a:pt x="35" y="2"/>
                    <a:pt x="35" y="3"/>
                    <a:pt x="34" y="3"/>
                  </a:cubicBezTo>
                  <a:cubicBezTo>
                    <a:pt x="2" y="9"/>
                    <a:pt x="2" y="9"/>
                    <a:pt x="2" y="9"/>
                  </a:cubicBezTo>
                  <a:cubicBezTo>
                    <a:pt x="1" y="9"/>
                    <a:pt x="0" y="8"/>
                    <a:pt x="0" y="7"/>
                  </a:cubicBezTo>
                  <a:cubicBezTo>
                    <a:pt x="0" y="7"/>
                    <a:pt x="1" y="6"/>
                    <a:pt x="2" y="6"/>
                  </a:cubicBezTo>
                  <a:cubicBezTo>
                    <a:pt x="33" y="0"/>
                    <a:pt x="33" y="0"/>
                    <a:pt x="33" y="0"/>
                  </a:cubicBezTo>
                  <a:cubicBezTo>
                    <a:pt x="34" y="0"/>
                    <a:pt x="35" y="0"/>
                    <a:pt x="35"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4" name="Freeform 121"/>
            <p:cNvSpPr>
              <a:spLocks/>
            </p:cNvSpPr>
            <p:nvPr/>
          </p:nvSpPr>
          <p:spPr bwMode="auto">
            <a:xfrm>
              <a:off x="12542588" y="4877663"/>
              <a:ext cx="112537" cy="31406"/>
            </a:xfrm>
            <a:custGeom>
              <a:avLst/>
              <a:gdLst>
                <a:gd name="T0" fmla="*/ 36 w 36"/>
                <a:gd name="T1" fmla="*/ 2 h 10"/>
                <a:gd name="T2" fmla="*/ 34 w 36"/>
                <a:gd name="T3" fmla="*/ 4 h 10"/>
                <a:gd name="T4" fmla="*/ 3 w 36"/>
                <a:gd name="T5" fmla="*/ 9 h 10"/>
                <a:gd name="T6" fmla="*/ 1 w 36"/>
                <a:gd name="T7" fmla="*/ 8 h 10"/>
                <a:gd name="T8" fmla="*/ 2 w 36"/>
                <a:gd name="T9" fmla="*/ 6 h 10"/>
                <a:gd name="T10" fmla="*/ 34 w 36"/>
                <a:gd name="T11" fmla="*/ 1 h 10"/>
                <a:gd name="T12" fmla="*/ 36 w 36"/>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6" y="2"/>
                  </a:moveTo>
                  <a:cubicBezTo>
                    <a:pt x="36" y="3"/>
                    <a:pt x="35" y="4"/>
                    <a:pt x="34" y="4"/>
                  </a:cubicBezTo>
                  <a:cubicBezTo>
                    <a:pt x="3" y="9"/>
                    <a:pt x="3" y="9"/>
                    <a:pt x="3" y="9"/>
                  </a:cubicBezTo>
                  <a:cubicBezTo>
                    <a:pt x="2" y="10"/>
                    <a:pt x="1" y="9"/>
                    <a:pt x="1" y="8"/>
                  </a:cubicBezTo>
                  <a:cubicBezTo>
                    <a:pt x="0" y="7"/>
                    <a:pt x="1" y="6"/>
                    <a:pt x="2" y="6"/>
                  </a:cubicBezTo>
                  <a:cubicBezTo>
                    <a:pt x="34" y="1"/>
                    <a:pt x="34" y="1"/>
                    <a:pt x="34" y="1"/>
                  </a:cubicBezTo>
                  <a:cubicBezTo>
                    <a:pt x="35" y="0"/>
                    <a:pt x="35" y="1"/>
                    <a:pt x="36"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5" name="Freeform 122"/>
            <p:cNvSpPr>
              <a:spLocks/>
            </p:cNvSpPr>
            <p:nvPr/>
          </p:nvSpPr>
          <p:spPr bwMode="auto">
            <a:xfrm>
              <a:off x="12481085" y="4695772"/>
              <a:ext cx="86365" cy="74589"/>
            </a:xfrm>
            <a:custGeom>
              <a:avLst/>
              <a:gdLst>
                <a:gd name="T0" fmla="*/ 28 w 28"/>
                <a:gd name="T1" fmla="*/ 2 h 24"/>
                <a:gd name="T2" fmla="*/ 27 w 28"/>
                <a:gd name="T3" fmla="*/ 3 h 24"/>
                <a:gd name="T4" fmla="*/ 3 w 28"/>
                <a:gd name="T5" fmla="*/ 24 h 24"/>
                <a:gd name="T6" fmla="*/ 0 w 28"/>
                <a:gd name="T7" fmla="*/ 24 h 24"/>
                <a:gd name="T8" fmla="*/ 1 w 28"/>
                <a:gd name="T9" fmla="*/ 21 h 24"/>
                <a:gd name="T10" fmla="*/ 25 w 28"/>
                <a:gd name="T11" fmla="*/ 1 h 24"/>
                <a:gd name="T12" fmla="*/ 28 w 28"/>
                <a:gd name="T13" fmla="*/ 1 h 24"/>
                <a:gd name="T14" fmla="*/ 28 w 28"/>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
                  </a:moveTo>
                  <a:cubicBezTo>
                    <a:pt x="28" y="2"/>
                    <a:pt x="28" y="3"/>
                    <a:pt x="27" y="3"/>
                  </a:cubicBezTo>
                  <a:cubicBezTo>
                    <a:pt x="3" y="24"/>
                    <a:pt x="3" y="24"/>
                    <a:pt x="3" y="24"/>
                  </a:cubicBezTo>
                  <a:cubicBezTo>
                    <a:pt x="2" y="24"/>
                    <a:pt x="1" y="24"/>
                    <a:pt x="0" y="24"/>
                  </a:cubicBezTo>
                  <a:cubicBezTo>
                    <a:pt x="0" y="23"/>
                    <a:pt x="0" y="22"/>
                    <a:pt x="1" y="21"/>
                  </a:cubicBezTo>
                  <a:cubicBezTo>
                    <a:pt x="25" y="1"/>
                    <a:pt x="25" y="1"/>
                    <a:pt x="25" y="1"/>
                  </a:cubicBezTo>
                  <a:cubicBezTo>
                    <a:pt x="26" y="0"/>
                    <a:pt x="27" y="0"/>
                    <a:pt x="28" y="1"/>
                  </a:cubicBezTo>
                  <a:cubicBezTo>
                    <a:pt x="28" y="1"/>
                    <a:pt x="28" y="1"/>
                    <a:pt x="28"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6" name="Freeform 123"/>
            <p:cNvSpPr>
              <a:spLocks/>
            </p:cNvSpPr>
            <p:nvPr/>
          </p:nvSpPr>
          <p:spPr bwMode="auto">
            <a:xfrm>
              <a:off x="12356772" y="4580618"/>
              <a:ext cx="44491" cy="102068"/>
            </a:xfrm>
            <a:custGeom>
              <a:avLst/>
              <a:gdLst>
                <a:gd name="T0" fmla="*/ 14 w 14"/>
                <a:gd name="T1" fmla="*/ 1 h 33"/>
                <a:gd name="T2" fmla="*/ 14 w 14"/>
                <a:gd name="T3" fmla="*/ 2 h 33"/>
                <a:gd name="T4" fmla="*/ 3 w 14"/>
                <a:gd name="T5" fmla="*/ 32 h 33"/>
                <a:gd name="T6" fmla="*/ 1 w 14"/>
                <a:gd name="T7" fmla="*/ 33 h 33"/>
                <a:gd name="T8" fmla="*/ 0 w 14"/>
                <a:gd name="T9" fmla="*/ 31 h 33"/>
                <a:gd name="T10" fmla="*/ 11 w 14"/>
                <a:gd name="T11" fmla="*/ 1 h 33"/>
                <a:gd name="T12" fmla="*/ 13 w 14"/>
                <a:gd name="T13" fmla="*/ 0 h 33"/>
                <a:gd name="T14" fmla="*/ 14 w 14"/>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3">
                  <a:moveTo>
                    <a:pt x="14" y="1"/>
                  </a:moveTo>
                  <a:cubicBezTo>
                    <a:pt x="14" y="1"/>
                    <a:pt x="14" y="2"/>
                    <a:pt x="14" y="2"/>
                  </a:cubicBezTo>
                  <a:cubicBezTo>
                    <a:pt x="3" y="32"/>
                    <a:pt x="3" y="32"/>
                    <a:pt x="3" y="32"/>
                  </a:cubicBezTo>
                  <a:cubicBezTo>
                    <a:pt x="3" y="33"/>
                    <a:pt x="2" y="33"/>
                    <a:pt x="1" y="33"/>
                  </a:cubicBezTo>
                  <a:cubicBezTo>
                    <a:pt x="0" y="33"/>
                    <a:pt x="0" y="32"/>
                    <a:pt x="0" y="31"/>
                  </a:cubicBezTo>
                  <a:cubicBezTo>
                    <a:pt x="11" y="1"/>
                    <a:pt x="11" y="1"/>
                    <a:pt x="11" y="1"/>
                  </a:cubicBezTo>
                  <a:cubicBezTo>
                    <a:pt x="11" y="0"/>
                    <a:pt x="12" y="0"/>
                    <a:pt x="13" y="0"/>
                  </a:cubicBezTo>
                  <a:cubicBezTo>
                    <a:pt x="14" y="0"/>
                    <a:pt x="14" y="1"/>
                    <a:pt x="1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7" name="Freeform 124"/>
            <p:cNvSpPr>
              <a:spLocks/>
            </p:cNvSpPr>
            <p:nvPr/>
          </p:nvSpPr>
          <p:spPr bwMode="auto">
            <a:xfrm>
              <a:off x="12190583" y="4562298"/>
              <a:ext cx="27480" cy="108611"/>
            </a:xfrm>
            <a:custGeom>
              <a:avLst/>
              <a:gdLst>
                <a:gd name="T0" fmla="*/ 3 w 9"/>
                <a:gd name="T1" fmla="*/ 1 h 35"/>
                <a:gd name="T2" fmla="*/ 9 w 9"/>
                <a:gd name="T3" fmla="*/ 33 h 35"/>
                <a:gd name="T4" fmla="*/ 7 w 9"/>
                <a:gd name="T5" fmla="*/ 35 h 35"/>
                <a:gd name="T6" fmla="*/ 5 w 9"/>
                <a:gd name="T7" fmla="*/ 34 h 35"/>
                <a:gd name="T8" fmla="*/ 0 w 9"/>
                <a:gd name="T9" fmla="*/ 2 h 35"/>
                <a:gd name="T10" fmla="*/ 1 w 9"/>
                <a:gd name="T11" fmla="*/ 0 h 35"/>
                <a:gd name="T12" fmla="*/ 3 w 9"/>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3" y="1"/>
                  </a:moveTo>
                  <a:cubicBezTo>
                    <a:pt x="9" y="33"/>
                    <a:pt x="9" y="33"/>
                    <a:pt x="9" y="33"/>
                  </a:cubicBezTo>
                  <a:cubicBezTo>
                    <a:pt x="9" y="34"/>
                    <a:pt x="8" y="35"/>
                    <a:pt x="7" y="35"/>
                  </a:cubicBezTo>
                  <a:cubicBezTo>
                    <a:pt x="6" y="35"/>
                    <a:pt x="6" y="35"/>
                    <a:pt x="5" y="34"/>
                  </a:cubicBezTo>
                  <a:cubicBezTo>
                    <a:pt x="0" y="2"/>
                    <a:pt x="0" y="2"/>
                    <a:pt x="0" y="2"/>
                  </a:cubicBezTo>
                  <a:cubicBezTo>
                    <a:pt x="0" y="1"/>
                    <a:pt x="0" y="0"/>
                    <a:pt x="1" y="0"/>
                  </a:cubicBezTo>
                  <a:cubicBezTo>
                    <a:pt x="2" y="0"/>
                    <a:pt x="3" y="1"/>
                    <a:pt x="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8" name="Freeform 125"/>
            <p:cNvSpPr>
              <a:spLocks/>
            </p:cNvSpPr>
            <p:nvPr/>
          </p:nvSpPr>
          <p:spPr bwMode="auto">
            <a:xfrm>
              <a:off x="12004767" y="4646047"/>
              <a:ext cx="77206" cy="88983"/>
            </a:xfrm>
            <a:custGeom>
              <a:avLst/>
              <a:gdLst>
                <a:gd name="T0" fmla="*/ 24 w 25"/>
                <a:gd name="T1" fmla="*/ 27 h 29"/>
                <a:gd name="T2" fmla="*/ 24 w 25"/>
                <a:gd name="T3" fmla="*/ 28 h 29"/>
                <a:gd name="T4" fmla="*/ 22 w 25"/>
                <a:gd name="T5" fmla="*/ 28 h 29"/>
                <a:gd name="T6" fmla="*/ 1 w 25"/>
                <a:gd name="T7" fmla="*/ 3 h 29"/>
                <a:gd name="T8" fmla="*/ 1 w 25"/>
                <a:gd name="T9" fmla="*/ 1 h 29"/>
                <a:gd name="T10" fmla="*/ 3 w 25"/>
                <a:gd name="T11" fmla="*/ 1 h 29"/>
                <a:gd name="T12" fmla="*/ 24 w 25"/>
                <a:gd name="T13" fmla="*/ 26 h 29"/>
                <a:gd name="T14" fmla="*/ 24 w 25"/>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9">
                  <a:moveTo>
                    <a:pt x="24" y="27"/>
                  </a:moveTo>
                  <a:cubicBezTo>
                    <a:pt x="25" y="27"/>
                    <a:pt x="24" y="28"/>
                    <a:pt x="24" y="28"/>
                  </a:cubicBezTo>
                  <a:cubicBezTo>
                    <a:pt x="23" y="29"/>
                    <a:pt x="22" y="29"/>
                    <a:pt x="22" y="28"/>
                  </a:cubicBezTo>
                  <a:cubicBezTo>
                    <a:pt x="1" y="3"/>
                    <a:pt x="1" y="3"/>
                    <a:pt x="1" y="3"/>
                  </a:cubicBezTo>
                  <a:cubicBezTo>
                    <a:pt x="0" y="3"/>
                    <a:pt x="0" y="2"/>
                    <a:pt x="1" y="1"/>
                  </a:cubicBezTo>
                  <a:cubicBezTo>
                    <a:pt x="2" y="0"/>
                    <a:pt x="3" y="1"/>
                    <a:pt x="3" y="1"/>
                  </a:cubicBezTo>
                  <a:cubicBezTo>
                    <a:pt x="24" y="26"/>
                    <a:pt x="24" y="26"/>
                    <a:pt x="24" y="26"/>
                  </a:cubicBezTo>
                  <a:cubicBezTo>
                    <a:pt x="24" y="26"/>
                    <a:pt x="24" y="26"/>
                    <a:pt x="24" y="2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9" name="Freeform 126"/>
            <p:cNvSpPr>
              <a:spLocks/>
            </p:cNvSpPr>
            <p:nvPr/>
          </p:nvSpPr>
          <p:spPr bwMode="auto">
            <a:xfrm>
              <a:off x="11889613" y="4813543"/>
              <a:ext cx="105994" cy="45800"/>
            </a:xfrm>
            <a:custGeom>
              <a:avLst/>
              <a:gdLst>
                <a:gd name="T0" fmla="*/ 33 w 34"/>
                <a:gd name="T1" fmla="*/ 13 h 15"/>
                <a:gd name="T2" fmla="*/ 33 w 34"/>
                <a:gd name="T3" fmla="*/ 13 h 15"/>
                <a:gd name="T4" fmla="*/ 31 w 34"/>
                <a:gd name="T5" fmla="*/ 14 h 15"/>
                <a:gd name="T6" fmla="*/ 1 w 34"/>
                <a:gd name="T7" fmla="*/ 3 h 15"/>
                <a:gd name="T8" fmla="*/ 0 w 34"/>
                <a:gd name="T9" fmla="*/ 1 h 15"/>
                <a:gd name="T10" fmla="*/ 2 w 34"/>
                <a:gd name="T11" fmla="*/ 0 h 15"/>
                <a:gd name="T12" fmla="*/ 32 w 34"/>
                <a:gd name="T13" fmla="*/ 11 h 15"/>
                <a:gd name="T14" fmla="*/ 33 w 34"/>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
                  <a:moveTo>
                    <a:pt x="33" y="13"/>
                  </a:moveTo>
                  <a:cubicBezTo>
                    <a:pt x="34" y="13"/>
                    <a:pt x="34" y="13"/>
                    <a:pt x="33" y="13"/>
                  </a:cubicBezTo>
                  <a:cubicBezTo>
                    <a:pt x="33" y="14"/>
                    <a:pt x="32" y="15"/>
                    <a:pt x="31" y="14"/>
                  </a:cubicBezTo>
                  <a:cubicBezTo>
                    <a:pt x="1" y="3"/>
                    <a:pt x="1" y="3"/>
                    <a:pt x="1" y="3"/>
                  </a:cubicBezTo>
                  <a:cubicBezTo>
                    <a:pt x="0" y="3"/>
                    <a:pt x="0" y="2"/>
                    <a:pt x="0" y="1"/>
                  </a:cubicBezTo>
                  <a:cubicBezTo>
                    <a:pt x="0" y="1"/>
                    <a:pt x="1" y="0"/>
                    <a:pt x="2" y="0"/>
                  </a:cubicBezTo>
                  <a:cubicBezTo>
                    <a:pt x="32" y="11"/>
                    <a:pt x="32" y="11"/>
                    <a:pt x="32" y="11"/>
                  </a:cubicBezTo>
                  <a:cubicBezTo>
                    <a:pt x="33" y="12"/>
                    <a:pt x="33" y="12"/>
                    <a:pt x="33" y="13"/>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0" name="Freeform 127"/>
            <p:cNvSpPr>
              <a:spLocks/>
            </p:cNvSpPr>
            <p:nvPr/>
          </p:nvSpPr>
          <p:spPr bwMode="auto">
            <a:xfrm>
              <a:off x="12530811" y="5049085"/>
              <a:ext cx="104685" cy="43183"/>
            </a:xfrm>
            <a:custGeom>
              <a:avLst/>
              <a:gdLst>
                <a:gd name="T0" fmla="*/ 34 w 34"/>
                <a:gd name="T1" fmla="*/ 12 h 14"/>
                <a:gd name="T2" fmla="*/ 34 w 34"/>
                <a:gd name="T3" fmla="*/ 13 h 14"/>
                <a:gd name="T4" fmla="*/ 32 w 34"/>
                <a:gd name="T5" fmla="*/ 14 h 14"/>
                <a:gd name="T6" fmla="*/ 1 w 34"/>
                <a:gd name="T7" fmla="*/ 3 h 14"/>
                <a:gd name="T8" fmla="*/ 0 w 34"/>
                <a:gd name="T9" fmla="*/ 1 h 14"/>
                <a:gd name="T10" fmla="*/ 3 w 34"/>
                <a:gd name="T11" fmla="*/ 0 h 14"/>
                <a:gd name="T12" fmla="*/ 33 w 34"/>
                <a:gd name="T13" fmla="*/ 11 h 14"/>
                <a:gd name="T14" fmla="*/ 34 w 34"/>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4" y="12"/>
                  </a:moveTo>
                  <a:cubicBezTo>
                    <a:pt x="34" y="12"/>
                    <a:pt x="34" y="13"/>
                    <a:pt x="34" y="13"/>
                  </a:cubicBezTo>
                  <a:cubicBezTo>
                    <a:pt x="33" y="14"/>
                    <a:pt x="32" y="14"/>
                    <a:pt x="32" y="14"/>
                  </a:cubicBezTo>
                  <a:cubicBezTo>
                    <a:pt x="1" y="3"/>
                    <a:pt x="1" y="3"/>
                    <a:pt x="1" y="3"/>
                  </a:cubicBezTo>
                  <a:cubicBezTo>
                    <a:pt x="1" y="3"/>
                    <a:pt x="0" y="2"/>
                    <a:pt x="0" y="1"/>
                  </a:cubicBezTo>
                  <a:cubicBezTo>
                    <a:pt x="1" y="0"/>
                    <a:pt x="2" y="0"/>
                    <a:pt x="3" y="0"/>
                  </a:cubicBezTo>
                  <a:cubicBezTo>
                    <a:pt x="33" y="11"/>
                    <a:pt x="33" y="11"/>
                    <a:pt x="33" y="11"/>
                  </a:cubicBezTo>
                  <a:cubicBezTo>
                    <a:pt x="33" y="11"/>
                    <a:pt x="34" y="12"/>
                    <a:pt x="34" y="1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1" name="Freeform 128"/>
            <p:cNvSpPr>
              <a:spLocks/>
            </p:cNvSpPr>
            <p:nvPr/>
          </p:nvSpPr>
          <p:spPr bwMode="auto">
            <a:xfrm>
              <a:off x="11889613" y="5049085"/>
              <a:ext cx="105994" cy="43183"/>
            </a:xfrm>
            <a:custGeom>
              <a:avLst/>
              <a:gdLst>
                <a:gd name="T0" fmla="*/ 33 w 34"/>
                <a:gd name="T1" fmla="*/ 1 h 14"/>
                <a:gd name="T2" fmla="*/ 32 w 34"/>
                <a:gd name="T3" fmla="*/ 3 h 14"/>
                <a:gd name="T4" fmla="*/ 2 w 34"/>
                <a:gd name="T5" fmla="*/ 14 h 14"/>
                <a:gd name="T6" fmla="*/ 0 w 34"/>
                <a:gd name="T7" fmla="*/ 13 h 14"/>
                <a:gd name="T8" fmla="*/ 1 w 34"/>
                <a:gd name="T9" fmla="*/ 11 h 14"/>
                <a:gd name="T10" fmla="*/ 31 w 34"/>
                <a:gd name="T11" fmla="*/ 0 h 14"/>
                <a:gd name="T12" fmla="*/ 33 w 3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3" y="1"/>
                  </a:moveTo>
                  <a:cubicBezTo>
                    <a:pt x="34" y="2"/>
                    <a:pt x="33" y="3"/>
                    <a:pt x="32" y="3"/>
                  </a:cubicBezTo>
                  <a:cubicBezTo>
                    <a:pt x="2" y="14"/>
                    <a:pt x="2" y="14"/>
                    <a:pt x="2" y="14"/>
                  </a:cubicBezTo>
                  <a:cubicBezTo>
                    <a:pt x="1" y="14"/>
                    <a:pt x="0" y="14"/>
                    <a:pt x="0" y="13"/>
                  </a:cubicBezTo>
                  <a:cubicBezTo>
                    <a:pt x="0" y="12"/>
                    <a:pt x="0" y="11"/>
                    <a:pt x="1" y="11"/>
                  </a:cubicBezTo>
                  <a:cubicBezTo>
                    <a:pt x="31" y="0"/>
                    <a:pt x="31" y="0"/>
                    <a:pt x="31" y="0"/>
                  </a:cubicBezTo>
                  <a:cubicBezTo>
                    <a:pt x="32" y="0"/>
                    <a:pt x="33" y="0"/>
                    <a:pt x="3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2" name="Freeform 129"/>
            <p:cNvSpPr>
              <a:spLocks/>
            </p:cNvSpPr>
            <p:nvPr/>
          </p:nvSpPr>
          <p:spPr bwMode="auto">
            <a:xfrm>
              <a:off x="12530811" y="4813543"/>
              <a:ext cx="104685" cy="45800"/>
            </a:xfrm>
            <a:custGeom>
              <a:avLst/>
              <a:gdLst>
                <a:gd name="T0" fmla="*/ 34 w 34"/>
                <a:gd name="T1" fmla="*/ 1 h 15"/>
                <a:gd name="T2" fmla="*/ 33 w 34"/>
                <a:gd name="T3" fmla="*/ 3 h 15"/>
                <a:gd name="T4" fmla="*/ 3 w 34"/>
                <a:gd name="T5" fmla="*/ 14 h 15"/>
                <a:gd name="T6" fmla="*/ 0 w 34"/>
                <a:gd name="T7" fmla="*/ 13 h 15"/>
                <a:gd name="T8" fmla="*/ 1 w 34"/>
                <a:gd name="T9" fmla="*/ 11 h 15"/>
                <a:gd name="T10" fmla="*/ 32 w 34"/>
                <a:gd name="T11" fmla="*/ 0 h 15"/>
                <a:gd name="T12" fmla="*/ 34 w 3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1"/>
                  </a:moveTo>
                  <a:cubicBezTo>
                    <a:pt x="34" y="2"/>
                    <a:pt x="34" y="3"/>
                    <a:pt x="33" y="3"/>
                  </a:cubicBezTo>
                  <a:cubicBezTo>
                    <a:pt x="3" y="14"/>
                    <a:pt x="3" y="14"/>
                    <a:pt x="3" y="14"/>
                  </a:cubicBezTo>
                  <a:cubicBezTo>
                    <a:pt x="2" y="15"/>
                    <a:pt x="1" y="14"/>
                    <a:pt x="0" y="13"/>
                  </a:cubicBezTo>
                  <a:cubicBezTo>
                    <a:pt x="0" y="13"/>
                    <a:pt x="1" y="12"/>
                    <a:pt x="1" y="11"/>
                  </a:cubicBezTo>
                  <a:cubicBezTo>
                    <a:pt x="32" y="0"/>
                    <a:pt x="32" y="0"/>
                    <a:pt x="32" y="0"/>
                  </a:cubicBezTo>
                  <a:cubicBezTo>
                    <a:pt x="32" y="0"/>
                    <a:pt x="33" y="1"/>
                    <a:pt x="3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3" name="Freeform 130"/>
            <p:cNvSpPr>
              <a:spLocks/>
            </p:cNvSpPr>
            <p:nvPr/>
          </p:nvSpPr>
          <p:spPr bwMode="auto">
            <a:xfrm>
              <a:off x="12444445" y="4646047"/>
              <a:ext cx="74589" cy="88983"/>
            </a:xfrm>
            <a:custGeom>
              <a:avLst/>
              <a:gdLst>
                <a:gd name="T0" fmla="*/ 24 w 24"/>
                <a:gd name="T1" fmla="*/ 2 h 29"/>
                <a:gd name="T2" fmla="*/ 24 w 24"/>
                <a:gd name="T3" fmla="*/ 3 h 29"/>
                <a:gd name="T4" fmla="*/ 3 w 24"/>
                <a:gd name="T5" fmla="*/ 28 h 29"/>
                <a:gd name="T6" fmla="*/ 1 w 24"/>
                <a:gd name="T7" fmla="*/ 28 h 29"/>
                <a:gd name="T8" fmla="*/ 1 w 24"/>
                <a:gd name="T9" fmla="*/ 26 h 29"/>
                <a:gd name="T10" fmla="*/ 21 w 24"/>
                <a:gd name="T11" fmla="*/ 1 h 29"/>
                <a:gd name="T12" fmla="*/ 24 w 24"/>
                <a:gd name="T13" fmla="*/ 1 h 29"/>
                <a:gd name="T14" fmla="*/ 24 w 24"/>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
                  </a:moveTo>
                  <a:cubicBezTo>
                    <a:pt x="24" y="2"/>
                    <a:pt x="24" y="3"/>
                    <a:pt x="24" y="3"/>
                  </a:cubicBezTo>
                  <a:cubicBezTo>
                    <a:pt x="3" y="28"/>
                    <a:pt x="3" y="28"/>
                    <a:pt x="3" y="28"/>
                  </a:cubicBezTo>
                  <a:cubicBezTo>
                    <a:pt x="3" y="29"/>
                    <a:pt x="2" y="29"/>
                    <a:pt x="1" y="28"/>
                  </a:cubicBezTo>
                  <a:cubicBezTo>
                    <a:pt x="0" y="28"/>
                    <a:pt x="0" y="27"/>
                    <a:pt x="1" y="26"/>
                  </a:cubicBezTo>
                  <a:cubicBezTo>
                    <a:pt x="21" y="1"/>
                    <a:pt x="21" y="1"/>
                    <a:pt x="21" y="1"/>
                  </a:cubicBezTo>
                  <a:cubicBezTo>
                    <a:pt x="22" y="1"/>
                    <a:pt x="23" y="0"/>
                    <a:pt x="24" y="1"/>
                  </a:cubicBezTo>
                  <a:cubicBezTo>
                    <a:pt x="24" y="1"/>
                    <a:pt x="24" y="2"/>
                    <a:pt x="24"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4" name="Freeform 131"/>
            <p:cNvSpPr>
              <a:spLocks/>
            </p:cNvSpPr>
            <p:nvPr/>
          </p:nvSpPr>
          <p:spPr bwMode="auto">
            <a:xfrm>
              <a:off x="12308354" y="4562298"/>
              <a:ext cx="27480" cy="108611"/>
            </a:xfrm>
            <a:custGeom>
              <a:avLst/>
              <a:gdLst>
                <a:gd name="T0" fmla="*/ 9 w 9"/>
                <a:gd name="T1" fmla="*/ 1 h 35"/>
                <a:gd name="T2" fmla="*/ 9 w 9"/>
                <a:gd name="T3" fmla="*/ 2 h 35"/>
                <a:gd name="T4" fmla="*/ 3 w 9"/>
                <a:gd name="T5" fmla="*/ 34 h 35"/>
                <a:gd name="T6" fmla="*/ 1 w 9"/>
                <a:gd name="T7" fmla="*/ 35 h 35"/>
                <a:gd name="T8" fmla="*/ 0 w 9"/>
                <a:gd name="T9" fmla="*/ 33 h 35"/>
                <a:gd name="T10" fmla="*/ 6 w 9"/>
                <a:gd name="T11" fmla="*/ 1 h 35"/>
                <a:gd name="T12" fmla="*/ 8 w 9"/>
                <a:gd name="T13" fmla="*/ 0 h 35"/>
                <a:gd name="T14" fmla="*/ 9 w 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5">
                  <a:moveTo>
                    <a:pt x="9" y="1"/>
                  </a:moveTo>
                  <a:cubicBezTo>
                    <a:pt x="9" y="1"/>
                    <a:pt x="9" y="2"/>
                    <a:pt x="9" y="2"/>
                  </a:cubicBezTo>
                  <a:cubicBezTo>
                    <a:pt x="3" y="34"/>
                    <a:pt x="3" y="34"/>
                    <a:pt x="3" y="34"/>
                  </a:cubicBezTo>
                  <a:cubicBezTo>
                    <a:pt x="3" y="35"/>
                    <a:pt x="2" y="35"/>
                    <a:pt x="1" y="35"/>
                  </a:cubicBezTo>
                  <a:cubicBezTo>
                    <a:pt x="1" y="35"/>
                    <a:pt x="0" y="34"/>
                    <a:pt x="0" y="33"/>
                  </a:cubicBezTo>
                  <a:cubicBezTo>
                    <a:pt x="6" y="1"/>
                    <a:pt x="6" y="1"/>
                    <a:pt x="6" y="1"/>
                  </a:cubicBezTo>
                  <a:cubicBezTo>
                    <a:pt x="6" y="1"/>
                    <a:pt x="7" y="0"/>
                    <a:pt x="8" y="0"/>
                  </a:cubicBezTo>
                  <a:cubicBezTo>
                    <a:pt x="8" y="0"/>
                    <a:pt x="9" y="1"/>
                    <a:pt x="9"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5" name="Freeform 132"/>
            <p:cNvSpPr>
              <a:spLocks/>
            </p:cNvSpPr>
            <p:nvPr/>
          </p:nvSpPr>
          <p:spPr bwMode="auto">
            <a:xfrm>
              <a:off x="12122538" y="4580618"/>
              <a:ext cx="45800" cy="102068"/>
            </a:xfrm>
            <a:custGeom>
              <a:avLst/>
              <a:gdLst>
                <a:gd name="T0" fmla="*/ 4 w 15"/>
                <a:gd name="T1" fmla="*/ 1 h 33"/>
                <a:gd name="T2" fmla="*/ 15 w 15"/>
                <a:gd name="T3" fmla="*/ 31 h 33"/>
                <a:gd name="T4" fmla="*/ 14 w 15"/>
                <a:gd name="T5" fmla="*/ 33 h 33"/>
                <a:gd name="T6" fmla="*/ 12 w 15"/>
                <a:gd name="T7" fmla="*/ 32 h 33"/>
                <a:gd name="T8" fmla="*/ 1 w 15"/>
                <a:gd name="T9" fmla="*/ 2 h 33"/>
                <a:gd name="T10" fmla="*/ 2 w 15"/>
                <a:gd name="T11" fmla="*/ 0 h 33"/>
                <a:gd name="T12" fmla="*/ 4 w 15"/>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4" y="1"/>
                  </a:moveTo>
                  <a:cubicBezTo>
                    <a:pt x="15" y="31"/>
                    <a:pt x="15" y="31"/>
                    <a:pt x="15" y="31"/>
                  </a:cubicBezTo>
                  <a:cubicBezTo>
                    <a:pt x="15" y="32"/>
                    <a:pt x="15" y="33"/>
                    <a:pt x="14" y="33"/>
                  </a:cubicBezTo>
                  <a:cubicBezTo>
                    <a:pt x="13" y="33"/>
                    <a:pt x="12" y="33"/>
                    <a:pt x="12" y="32"/>
                  </a:cubicBezTo>
                  <a:cubicBezTo>
                    <a:pt x="1" y="2"/>
                    <a:pt x="1" y="2"/>
                    <a:pt x="1" y="2"/>
                  </a:cubicBezTo>
                  <a:cubicBezTo>
                    <a:pt x="0" y="1"/>
                    <a:pt x="1" y="0"/>
                    <a:pt x="2" y="0"/>
                  </a:cubicBezTo>
                  <a:cubicBezTo>
                    <a:pt x="2" y="0"/>
                    <a:pt x="3" y="0"/>
                    <a:pt x="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6" name="Freeform 133"/>
            <p:cNvSpPr>
              <a:spLocks/>
            </p:cNvSpPr>
            <p:nvPr/>
          </p:nvSpPr>
          <p:spPr bwMode="auto">
            <a:xfrm>
              <a:off x="11957658" y="4695772"/>
              <a:ext cx="86365" cy="74589"/>
            </a:xfrm>
            <a:custGeom>
              <a:avLst/>
              <a:gdLst>
                <a:gd name="T0" fmla="*/ 28 w 28"/>
                <a:gd name="T1" fmla="*/ 22 h 24"/>
                <a:gd name="T2" fmla="*/ 27 w 28"/>
                <a:gd name="T3" fmla="*/ 24 h 24"/>
                <a:gd name="T4" fmla="*/ 25 w 28"/>
                <a:gd name="T5" fmla="*/ 24 h 24"/>
                <a:gd name="T6" fmla="*/ 1 w 28"/>
                <a:gd name="T7" fmla="*/ 3 h 24"/>
                <a:gd name="T8" fmla="*/ 0 w 28"/>
                <a:gd name="T9" fmla="*/ 1 h 24"/>
                <a:gd name="T10" fmla="*/ 3 w 28"/>
                <a:gd name="T11" fmla="*/ 1 h 24"/>
                <a:gd name="T12" fmla="*/ 27 w 28"/>
                <a:gd name="T13" fmla="*/ 21 h 24"/>
                <a:gd name="T14" fmla="*/ 28 w 28"/>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2"/>
                  </a:moveTo>
                  <a:cubicBezTo>
                    <a:pt x="28" y="23"/>
                    <a:pt x="28" y="23"/>
                    <a:pt x="27" y="24"/>
                  </a:cubicBezTo>
                  <a:cubicBezTo>
                    <a:pt x="27" y="24"/>
                    <a:pt x="26" y="24"/>
                    <a:pt x="25" y="24"/>
                  </a:cubicBezTo>
                  <a:cubicBezTo>
                    <a:pt x="1" y="3"/>
                    <a:pt x="1" y="3"/>
                    <a:pt x="1" y="3"/>
                  </a:cubicBezTo>
                  <a:cubicBezTo>
                    <a:pt x="0" y="3"/>
                    <a:pt x="0" y="2"/>
                    <a:pt x="0" y="1"/>
                  </a:cubicBezTo>
                  <a:cubicBezTo>
                    <a:pt x="1" y="0"/>
                    <a:pt x="2" y="0"/>
                    <a:pt x="3" y="1"/>
                  </a:cubicBezTo>
                  <a:cubicBezTo>
                    <a:pt x="27" y="21"/>
                    <a:pt x="27" y="21"/>
                    <a:pt x="27" y="21"/>
                  </a:cubicBezTo>
                  <a:cubicBezTo>
                    <a:pt x="28" y="22"/>
                    <a:pt x="28" y="22"/>
                    <a:pt x="28" y="2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7" name="Freeform 134"/>
            <p:cNvSpPr>
              <a:spLocks/>
            </p:cNvSpPr>
            <p:nvPr/>
          </p:nvSpPr>
          <p:spPr bwMode="auto">
            <a:xfrm>
              <a:off x="11871293" y="4877663"/>
              <a:ext cx="108611" cy="31406"/>
            </a:xfrm>
            <a:custGeom>
              <a:avLst/>
              <a:gdLst>
                <a:gd name="T0" fmla="*/ 35 w 35"/>
                <a:gd name="T1" fmla="*/ 7 h 10"/>
                <a:gd name="T2" fmla="*/ 35 w 35"/>
                <a:gd name="T3" fmla="*/ 8 h 10"/>
                <a:gd name="T4" fmla="*/ 33 w 35"/>
                <a:gd name="T5" fmla="*/ 9 h 10"/>
                <a:gd name="T6" fmla="*/ 2 w 35"/>
                <a:gd name="T7" fmla="*/ 4 h 10"/>
                <a:gd name="T8" fmla="*/ 0 w 35"/>
                <a:gd name="T9" fmla="*/ 2 h 10"/>
                <a:gd name="T10" fmla="*/ 2 w 35"/>
                <a:gd name="T11" fmla="*/ 1 h 10"/>
                <a:gd name="T12" fmla="*/ 34 w 35"/>
                <a:gd name="T13" fmla="*/ 6 h 10"/>
                <a:gd name="T14" fmla="*/ 35 w 3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
                  <a:moveTo>
                    <a:pt x="35" y="7"/>
                  </a:moveTo>
                  <a:cubicBezTo>
                    <a:pt x="35" y="8"/>
                    <a:pt x="35" y="8"/>
                    <a:pt x="35" y="8"/>
                  </a:cubicBezTo>
                  <a:cubicBezTo>
                    <a:pt x="35" y="9"/>
                    <a:pt x="34" y="10"/>
                    <a:pt x="33" y="9"/>
                  </a:cubicBezTo>
                  <a:cubicBezTo>
                    <a:pt x="2" y="4"/>
                    <a:pt x="2" y="4"/>
                    <a:pt x="2" y="4"/>
                  </a:cubicBezTo>
                  <a:cubicBezTo>
                    <a:pt x="1" y="4"/>
                    <a:pt x="0" y="3"/>
                    <a:pt x="0" y="2"/>
                  </a:cubicBezTo>
                  <a:cubicBezTo>
                    <a:pt x="0" y="1"/>
                    <a:pt x="1" y="0"/>
                    <a:pt x="2" y="1"/>
                  </a:cubicBezTo>
                  <a:cubicBezTo>
                    <a:pt x="34" y="6"/>
                    <a:pt x="34" y="6"/>
                    <a:pt x="34" y="6"/>
                  </a:cubicBezTo>
                  <a:cubicBezTo>
                    <a:pt x="35" y="6"/>
                    <a:pt x="35" y="7"/>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8" name="Freeform 135"/>
            <p:cNvSpPr>
              <a:spLocks/>
            </p:cNvSpPr>
            <p:nvPr/>
          </p:nvSpPr>
          <p:spPr bwMode="auto">
            <a:xfrm>
              <a:off x="12542588" y="4999360"/>
              <a:ext cx="112537" cy="27480"/>
            </a:xfrm>
            <a:custGeom>
              <a:avLst/>
              <a:gdLst>
                <a:gd name="T0" fmla="*/ 35 w 36"/>
                <a:gd name="T1" fmla="*/ 7 h 9"/>
                <a:gd name="T2" fmla="*/ 36 w 36"/>
                <a:gd name="T3" fmla="*/ 7 h 9"/>
                <a:gd name="T4" fmla="*/ 34 w 36"/>
                <a:gd name="T5" fmla="*/ 9 h 9"/>
                <a:gd name="T6" fmla="*/ 2 w 36"/>
                <a:gd name="T7" fmla="*/ 3 h 9"/>
                <a:gd name="T8" fmla="*/ 1 w 36"/>
                <a:gd name="T9" fmla="*/ 1 h 9"/>
                <a:gd name="T10" fmla="*/ 2 w 36"/>
                <a:gd name="T11" fmla="*/ 0 h 9"/>
                <a:gd name="T12" fmla="*/ 34 w 36"/>
                <a:gd name="T13" fmla="*/ 6 h 9"/>
                <a:gd name="T14" fmla="*/ 35 w 3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9">
                  <a:moveTo>
                    <a:pt x="35" y="7"/>
                  </a:moveTo>
                  <a:cubicBezTo>
                    <a:pt x="36" y="7"/>
                    <a:pt x="36" y="7"/>
                    <a:pt x="36" y="7"/>
                  </a:cubicBezTo>
                  <a:cubicBezTo>
                    <a:pt x="35" y="8"/>
                    <a:pt x="35" y="9"/>
                    <a:pt x="34" y="9"/>
                  </a:cubicBezTo>
                  <a:cubicBezTo>
                    <a:pt x="2" y="3"/>
                    <a:pt x="2" y="3"/>
                    <a:pt x="2" y="3"/>
                  </a:cubicBezTo>
                  <a:cubicBezTo>
                    <a:pt x="1" y="3"/>
                    <a:pt x="0" y="2"/>
                    <a:pt x="1" y="1"/>
                  </a:cubicBezTo>
                  <a:cubicBezTo>
                    <a:pt x="1" y="0"/>
                    <a:pt x="2" y="0"/>
                    <a:pt x="2" y="0"/>
                  </a:cubicBezTo>
                  <a:cubicBezTo>
                    <a:pt x="34" y="6"/>
                    <a:pt x="34" y="6"/>
                    <a:pt x="34" y="6"/>
                  </a:cubicBezTo>
                  <a:cubicBezTo>
                    <a:pt x="35" y="6"/>
                    <a:pt x="35" y="6"/>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9" name="Freeform 136"/>
            <p:cNvSpPr>
              <a:spLocks/>
            </p:cNvSpPr>
            <p:nvPr/>
          </p:nvSpPr>
          <p:spPr bwMode="auto">
            <a:xfrm>
              <a:off x="12190583" y="4515190"/>
              <a:ext cx="281342" cy="515575"/>
            </a:xfrm>
            <a:custGeom>
              <a:avLst/>
              <a:gdLst>
                <a:gd name="T0" fmla="*/ 41 w 91"/>
                <a:gd name="T1" fmla="*/ 128 h 166"/>
                <a:gd name="T2" fmla="*/ 91 w 91"/>
                <a:gd name="T3" fmla="*/ 3 h 166"/>
                <a:gd name="T4" fmla="*/ 85 w 91"/>
                <a:gd name="T5" fmla="*/ 0 h 166"/>
                <a:gd name="T6" fmla="*/ 23 w 91"/>
                <a:gd name="T7" fmla="*/ 120 h 166"/>
                <a:gd name="T8" fmla="*/ 5 w 91"/>
                <a:gd name="T9" fmla="*/ 133 h 166"/>
                <a:gd name="T10" fmla="*/ 15 w 91"/>
                <a:gd name="T11" fmla="*/ 161 h 166"/>
                <a:gd name="T12" fmla="*/ 43 w 91"/>
                <a:gd name="T13" fmla="*/ 150 h 166"/>
                <a:gd name="T14" fmla="*/ 41 w 91"/>
                <a:gd name="T15" fmla="*/ 128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66">
                  <a:moveTo>
                    <a:pt x="41" y="128"/>
                  </a:moveTo>
                  <a:cubicBezTo>
                    <a:pt x="91" y="3"/>
                    <a:pt x="91" y="3"/>
                    <a:pt x="91" y="3"/>
                  </a:cubicBezTo>
                  <a:cubicBezTo>
                    <a:pt x="85" y="0"/>
                    <a:pt x="85" y="0"/>
                    <a:pt x="85" y="0"/>
                  </a:cubicBezTo>
                  <a:cubicBezTo>
                    <a:pt x="23" y="120"/>
                    <a:pt x="23" y="120"/>
                    <a:pt x="23" y="120"/>
                  </a:cubicBezTo>
                  <a:cubicBezTo>
                    <a:pt x="15" y="121"/>
                    <a:pt x="8" y="125"/>
                    <a:pt x="5" y="133"/>
                  </a:cubicBezTo>
                  <a:cubicBezTo>
                    <a:pt x="0" y="143"/>
                    <a:pt x="5" y="156"/>
                    <a:pt x="15" y="161"/>
                  </a:cubicBezTo>
                  <a:cubicBezTo>
                    <a:pt x="26" y="166"/>
                    <a:pt x="38" y="161"/>
                    <a:pt x="43" y="150"/>
                  </a:cubicBezTo>
                  <a:cubicBezTo>
                    <a:pt x="47" y="143"/>
                    <a:pt x="45" y="135"/>
                    <a:pt x="41" y="128"/>
                  </a:cubicBezTo>
                  <a:close/>
                </a:path>
              </a:pathLst>
            </a:custGeom>
            <a:solidFill>
              <a:srgbClr val="B4009E"/>
            </a:solidFill>
            <a:ln>
              <a:noFill/>
            </a:ln>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grpSp>
      <p:sp>
        <p:nvSpPr>
          <p:cNvPr id="57" name="TextBox 56"/>
          <p:cNvSpPr txBox="1"/>
          <p:nvPr/>
        </p:nvSpPr>
        <p:spPr>
          <a:xfrm>
            <a:off x="274639" y="1820862"/>
            <a:ext cx="3123790"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Deployment</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frequency</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58" name="TextBox 57"/>
          <p:cNvSpPr txBox="1"/>
          <p:nvPr/>
        </p:nvSpPr>
        <p:spPr>
          <a:xfrm>
            <a:off x="3219173" y="1820862"/>
            <a:ext cx="2971601"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Change</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lead time</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59" name="TextBox 58"/>
          <p:cNvSpPr txBox="1"/>
          <p:nvPr/>
        </p:nvSpPr>
        <p:spPr>
          <a:xfrm>
            <a:off x="6245703" y="1820862"/>
            <a:ext cx="2971601"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Change</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fail rate</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61" name="TextBox 60"/>
          <p:cNvSpPr txBox="1"/>
          <p:nvPr/>
        </p:nvSpPr>
        <p:spPr>
          <a:xfrm>
            <a:off x="8732837" y="1820862"/>
            <a:ext cx="3123790"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Mean time to</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detect and repair</a:t>
            </a:r>
            <a:endParaRPr lang="es-ES" sz="2800" kern="0" dirty="0">
              <a:solidFill>
                <a:srgbClr val="0078D7"/>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7334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p:cNvSpPr/>
          <p:nvPr/>
        </p:nvSpPr>
        <p:spPr bwMode="auto">
          <a:xfrm>
            <a:off x="6934" y="-1"/>
            <a:ext cx="6217356"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600855" y="466301"/>
            <a:ext cx="11237870" cy="565027"/>
          </a:xfrm>
        </p:spPr>
        <p:txBody>
          <a:bodyPr/>
          <a:lstStyle/>
          <a:p>
            <a:r>
              <a:rPr lang="en-US">
                <a:solidFill>
                  <a:schemeClr val="bg1"/>
                </a:solidFill>
                <a:latin typeface="Segoe UI Semilight"/>
              </a:rPr>
              <a:t>One Azure ecosystem</a:t>
            </a:r>
            <a:endParaRPr lang="en-US">
              <a:solidFill>
                <a:schemeClr val="bg1"/>
              </a:solidFill>
            </a:endParaRPr>
          </a:p>
        </p:txBody>
      </p:sp>
      <p:sp>
        <p:nvSpPr>
          <p:cNvPr id="6" name="Text Placeholder 5"/>
          <p:cNvSpPr>
            <a:spLocks noGrp="1"/>
          </p:cNvSpPr>
          <p:nvPr>
            <p:ph type="body" sz="quarter" idx="10"/>
          </p:nvPr>
        </p:nvSpPr>
        <p:spPr>
          <a:xfrm>
            <a:off x="598946" y="1462924"/>
            <a:ext cx="5373870" cy="4769511"/>
          </a:xfrm>
        </p:spPr>
        <p:txBody>
          <a:bodyPr/>
          <a:lstStyle/>
          <a:p>
            <a:pPr defTabSz="950481" fontAlgn="base">
              <a:spcBef>
                <a:spcPts val="612"/>
              </a:spcBef>
              <a:defRPr/>
            </a:pPr>
            <a:r>
              <a:rPr lang="en-US" kern="0" dirty="0">
                <a:solidFill>
                  <a:schemeClr val="bg1"/>
                </a:solidFill>
              </a:rPr>
              <a:t>Work with the tools and technologies you want across Azure and Azure Stack Hub</a:t>
            </a:r>
          </a:p>
          <a:p>
            <a:pPr defTabSz="950481" fontAlgn="base">
              <a:spcBef>
                <a:spcPts val="1224"/>
              </a:spcBef>
              <a:defRPr/>
            </a:pPr>
            <a:r>
              <a:rPr lang="en-US" u="sng" kern="0" dirty="0">
                <a:solidFill>
                  <a:schemeClr val="bg1"/>
                </a:solidFill>
              </a:rPr>
              <a:t>Goal:</a:t>
            </a:r>
            <a:r>
              <a:rPr lang="en-US" kern="0" dirty="0">
                <a:solidFill>
                  <a:schemeClr val="bg1"/>
                </a:solidFill>
              </a:rPr>
              <a:t> Applications and services that are certified for Azure work on Azure Stack Hub</a:t>
            </a:r>
            <a:endParaRPr lang="en-US" dirty="0">
              <a:solidFill>
                <a:schemeClr val="bg1"/>
              </a:solidFill>
            </a:endParaRPr>
          </a:p>
        </p:txBody>
      </p:sp>
      <p:pic>
        <p:nvPicPr>
          <p:cNvPr id="9" name="Picture 12" descr="https://upload.wikimedia.org/wikipedia/commons/7/79/Docker_(container_engine)_logo.png">
            <a:extLst>
              <a:ext uri="{FF2B5EF4-FFF2-40B4-BE49-F238E27FC236}">
                <a16:creationId xmlns:a16="http://schemas.microsoft.com/office/drawing/2014/main" id="{8B51EBE7-921E-4F0B-B1D4-B2269219756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01434" y="402766"/>
            <a:ext cx="1972981" cy="4716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208DB6-7796-491B-AD59-1373255FB0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01434" y="4150458"/>
            <a:ext cx="2222118" cy="699797"/>
          </a:xfrm>
          <a:prstGeom prst="rect">
            <a:avLst/>
          </a:prstGeom>
        </p:spPr>
      </p:pic>
      <p:pic>
        <p:nvPicPr>
          <p:cNvPr id="11" name="Picture 10">
            <a:extLst>
              <a:ext uri="{FF2B5EF4-FFF2-40B4-BE49-F238E27FC236}">
                <a16:creationId xmlns:a16="http://schemas.microsoft.com/office/drawing/2014/main" id="{1A62E1CA-673D-4EBF-BF9E-D796D765DE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86060" y="221103"/>
            <a:ext cx="1891452" cy="766499"/>
          </a:xfrm>
          <a:prstGeom prst="rect">
            <a:avLst/>
          </a:prstGeom>
        </p:spPr>
      </p:pic>
      <p:pic>
        <p:nvPicPr>
          <p:cNvPr id="12" name="Picture 6" descr="https://upload.wikimedia.org/wikipedia/en/thumb/6/6c/RedHat.svg/1280px-RedHat.svg.png">
            <a:extLst>
              <a:ext uri="{FF2B5EF4-FFF2-40B4-BE49-F238E27FC236}">
                <a16:creationId xmlns:a16="http://schemas.microsoft.com/office/drawing/2014/main" id="{F3F43420-E39E-4585-923A-50B0E314BD8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83396" y="1319195"/>
            <a:ext cx="1809056" cy="5837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nsidebitcoins.com/wp-content/uploads/2015/08/Blockchain-Logo-Blue6.png">
            <a:extLst>
              <a:ext uri="{FF2B5EF4-FFF2-40B4-BE49-F238E27FC236}">
                <a16:creationId xmlns:a16="http://schemas.microsoft.com/office/drawing/2014/main" id="{59E93218-9B4A-4DA4-B19D-F54C1FB14E6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137404" y="1285010"/>
            <a:ext cx="1988762" cy="583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ITNAMI LOGO">
            <a:extLst>
              <a:ext uri="{FF2B5EF4-FFF2-40B4-BE49-F238E27FC236}">
                <a16:creationId xmlns:a16="http://schemas.microsoft.com/office/drawing/2014/main" id="{E507B517-792D-4DA4-8F68-927E9846596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163061" y="4204812"/>
            <a:ext cx="1883008" cy="6454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en/5/56/Chef_Software_Inc._company_logo.png">
            <a:extLst>
              <a:ext uri="{FF2B5EF4-FFF2-40B4-BE49-F238E27FC236}">
                <a16:creationId xmlns:a16="http://schemas.microsoft.com/office/drawing/2014/main" id="{BA2AAA45-46A3-4D94-9024-FF4303BAC75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618807" y="5766063"/>
            <a:ext cx="939762" cy="1027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B4979A-DEA8-4499-A581-5501406116EA}"/>
              </a:ext>
            </a:extLst>
          </p:cNvPr>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23350" y="5776059"/>
            <a:ext cx="1365647" cy="974323"/>
          </a:xfrm>
          <a:prstGeom prst="rect">
            <a:avLst/>
          </a:prstGeom>
          <a:noFill/>
          <a:ln>
            <a:noFill/>
          </a:ln>
        </p:spPr>
      </p:pic>
      <p:pic>
        <p:nvPicPr>
          <p:cNvPr id="8" name="Picture 12" descr="https://www.cloudfoundry.org/wp-content/uploads/2017/01/CFF_Logo_vertical.png">
            <a:extLst>
              <a:ext uri="{FF2B5EF4-FFF2-40B4-BE49-F238E27FC236}">
                <a16:creationId xmlns:a16="http://schemas.microsoft.com/office/drawing/2014/main" id="{52196D29-0641-4180-93BE-EF55BA98CE6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418559" y="5834485"/>
            <a:ext cx="1398458" cy="853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openattitude.com/wp-content/uploads/2010/08/suse-logo.png">
            <a:extLst>
              <a:ext uri="{FF2B5EF4-FFF2-40B4-BE49-F238E27FC236}">
                <a16:creationId xmlns:a16="http://schemas.microsoft.com/office/drawing/2014/main" id="{C8146E28-493A-4BBA-83A8-BFE8D4C097E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146579" y="6093219"/>
            <a:ext cx="979587" cy="5951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Kemp Technologies LOGO">
            <a:extLst>
              <a:ext uri="{FF2B5EF4-FFF2-40B4-BE49-F238E27FC236}">
                <a16:creationId xmlns:a16="http://schemas.microsoft.com/office/drawing/2014/main" id="{AF5298A3-6B1E-45A5-B64F-CB0540ECD1D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927531" y="2328063"/>
            <a:ext cx="1720787" cy="559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zerodownsoftware.co/wp-content/uploads/2016/10/ZDS-Logo-1.png">
            <a:extLst>
              <a:ext uri="{FF2B5EF4-FFF2-40B4-BE49-F238E27FC236}">
                <a16:creationId xmlns:a16="http://schemas.microsoft.com/office/drawing/2014/main" id="{619F5852-3AED-42A9-8325-6610083748C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163062" y="5065035"/>
            <a:ext cx="1965759" cy="5504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8DF937D-EDAA-4A8F-AF0B-D650C5FC14F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212887" y="2258234"/>
            <a:ext cx="1837795" cy="630453"/>
          </a:xfrm>
          <a:prstGeom prst="rect">
            <a:avLst/>
          </a:prstGeom>
        </p:spPr>
      </p:pic>
      <p:pic>
        <p:nvPicPr>
          <p:cNvPr id="20" name="Picture 19">
            <a:extLst>
              <a:ext uri="{FF2B5EF4-FFF2-40B4-BE49-F238E27FC236}">
                <a16:creationId xmlns:a16="http://schemas.microsoft.com/office/drawing/2014/main" id="{1551A8A0-DD54-4205-B4D6-3F20E006E58F}"/>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801433" y="4984623"/>
            <a:ext cx="2083679" cy="560748"/>
          </a:xfrm>
          <a:prstGeom prst="rect">
            <a:avLst/>
          </a:prstGeom>
        </p:spPr>
      </p:pic>
      <p:pic>
        <p:nvPicPr>
          <p:cNvPr id="21" name="Picture 20">
            <a:extLst>
              <a:ext uri="{FF2B5EF4-FFF2-40B4-BE49-F238E27FC236}">
                <a16:creationId xmlns:a16="http://schemas.microsoft.com/office/drawing/2014/main" id="{AA630D00-BB7A-4B0C-91EF-4FC0CEE7A4E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613114" y="3459620"/>
            <a:ext cx="2349621" cy="389597"/>
          </a:xfrm>
          <a:prstGeom prst="rect">
            <a:avLst/>
          </a:prstGeom>
        </p:spPr>
      </p:pic>
      <p:pic>
        <p:nvPicPr>
          <p:cNvPr id="22" name="Picture 21">
            <a:extLst>
              <a:ext uri="{FF2B5EF4-FFF2-40B4-BE49-F238E27FC236}">
                <a16:creationId xmlns:a16="http://schemas.microsoft.com/office/drawing/2014/main" id="{94652E27-DA31-4EB1-8156-0251D7CEA01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163062" y="3491821"/>
            <a:ext cx="1937446" cy="256747"/>
          </a:xfrm>
          <a:prstGeom prst="rect">
            <a:avLst/>
          </a:prstGeom>
        </p:spPr>
      </p:pic>
    </p:spTree>
    <p:extLst>
      <p:ext uri="{BB962C8B-B14F-4D97-AF65-F5344CB8AC3E}">
        <p14:creationId xmlns:p14="http://schemas.microsoft.com/office/powerpoint/2010/main" val="191903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88395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00BCF2"/>
                </a:solidFill>
                <a:latin typeface="Segoe UI Light" panose="020B0502040204020203" pitchFamily="34" charset="0"/>
                <a:cs typeface="Segoe UI Light" panose="020B0502040204020203" pitchFamily="34" charset="0"/>
              </a:rPr>
              <a:t>With rapid deployment times</a:t>
            </a:r>
          </a:p>
        </p:txBody>
      </p:sp>
      <p:sp>
        <p:nvSpPr>
          <p:cNvPr id="6" name="Title 1"/>
          <p:cNvSpPr>
            <a:spLocks noGrp="1"/>
          </p:cNvSpPr>
          <p:nvPr>
            <p:ph type="title"/>
          </p:nvPr>
        </p:nvSpPr>
        <p:spPr>
          <a:xfrm>
            <a:off x="274298" y="204946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4055081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100587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7030A0"/>
                </a:solidFill>
                <a:latin typeface="Segoe UI Light" panose="020B0502040204020203" pitchFamily="34" charset="0"/>
                <a:cs typeface="Segoe UI Light" panose="020B0502040204020203" pitchFamily="34" charset="0"/>
              </a:rPr>
              <a:t>With infrastructure defined as code</a:t>
            </a:r>
          </a:p>
        </p:txBody>
      </p:sp>
      <p:sp>
        <p:nvSpPr>
          <p:cNvPr id="6" name="Title 1"/>
          <p:cNvSpPr txBox="1">
            <a:spLocks/>
          </p:cNvSpPr>
          <p:nvPr/>
        </p:nvSpPr>
        <p:spPr>
          <a:xfrm>
            <a:off x="274298" y="2049462"/>
            <a:ext cx="12161294" cy="1906521"/>
          </a:xfrm>
          <a:prstGeom prst="rect">
            <a:avLst/>
          </a:prstGeom>
        </p:spPr>
        <p:txBody>
          <a:bodyPr vert="horz" wrap="square" lIns="146304" tIns="91440" rIns="146304" bIns="91440" rtlCol="0" anchor="t">
            <a:noAutofit/>
          </a:bodyPr>
          <a:lst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2056017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111255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FF8C00"/>
                </a:solidFill>
                <a:latin typeface="+mj-lt"/>
              </a:rPr>
              <a:t>With a broad ecosystem of tooling</a:t>
            </a:r>
          </a:p>
        </p:txBody>
      </p:sp>
      <p:sp>
        <p:nvSpPr>
          <p:cNvPr id="6" name="Title 1"/>
          <p:cNvSpPr>
            <a:spLocks noGrp="1"/>
          </p:cNvSpPr>
          <p:nvPr>
            <p:ph type="title"/>
          </p:nvPr>
        </p:nvSpPr>
        <p:spPr>
          <a:xfrm>
            <a:off x="274298" y="204946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3935235857"/>
      </p:ext>
    </p:extLst>
  </p:cSld>
  <p:clrMapOvr>
    <a:masterClrMapping/>
  </p:clrMapOvr>
  <p:transition>
    <p:fade/>
  </p:transition>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3.xml><?xml version="1.0" encoding="utf-8"?>
<a:theme xmlns:a="http://schemas.openxmlformats.org/drawingml/2006/main" name="Theme1">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75405842-1494-4C73-B123-246404146326}" vid="{1C43AF36-E44B-44A1-99C5-CD025842B7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TR24_BO_CT_Template</Template>
  <TotalTime>0</TotalTime>
  <Words>4914</Words>
  <Application>Microsoft Office PowerPoint</Application>
  <PresentationFormat>Custom</PresentationFormat>
  <Paragraphs>764</Paragraphs>
  <Slides>64</Slides>
  <Notes>44</Notes>
  <HiddenSlides>23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64</vt:i4>
      </vt:variant>
    </vt:vector>
  </HeadingPairs>
  <TitlesOfParts>
    <vt:vector size="78" baseType="lpstr">
      <vt:lpstr>Arial</vt:lpstr>
      <vt:lpstr>Arial Black</vt:lpstr>
      <vt:lpstr>Calibri</vt:lpstr>
      <vt:lpstr>Rockwell Extra Bold</vt:lpstr>
      <vt:lpstr>Segoe Pro</vt:lpstr>
      <vt:lpstr>Segoe UI</vt:lpstr>
      <vt:lpstr>Segoe UI Black</vt:lpstr>
      <vt:lpstr>Segoe UI Light</vt:lpstr>
      <vt:lpstr>Segoe UI Semibold</vt:lpstr>
      <vt:lpstr>Segoe UI Semilight</vt:lpstr>
      <vt:lpstr>Wingdings</vt:lpstr>
      <vt:lpstr>MSVID_White_16x9_2012-08-18</vt:lpstr>
      <vt:lpstr>5-30536_Build_2014_Breakout_Template_White_16x9</vt:lpstr>
      <vt:lpstr>Theme1</vt:lpstr>
      <vt:lpstr>DevOps - Microsoft Azure Stack Hub</vt:lpstr>
      <vt:lpstr>Agenda</vt:lpstr>
      <vt:lpstr>What is DevOps?</vt:lpstr>
      <vt:lpstr>What is DevOps?</vt:lpstr>
      <vt:lpstr>Cloud Eases the Adoption of DevOps Practices</vt:lpstr>
      <vt:lpstr>PowerPoint Presentation</vt:lpstr>
      <vt:lpstr>Cloud Eases the Adoption of DevOps Practices:</vt:lpstr>
      <vt:lpstr>PowerPoint Presentation</vt:lpstr>
      <vt:lpstr>Cloud Eases the Adoption of DevOps Practices:</vt:lpstr>
      <vt:lpstr>Cloud eases the adoption of DevOps practices</vt:lpstr>
      <vt:lpstr>DevOps + Azure Stack Hub: Adopting DevOps Through Cloud Transformation</vt:lpstr>
      <vt:lpstr>Traditional on-premises workflow</vt:lpstr>
      <vt:lpstr>DevOps with Azure and Azure Stack Hub</vt:lpstr>
      <vt:lpstr>PowerPoint Presentation</vt:lpstr>
      <vt:lpstr>Tool categories</vt:lpstr>
      <vt:lpstr>Microsoft ecosystem </vt:lpstr>
      <vt:lpstr>Heterogeneous ecosystem</vt:lpstr>
      <vt:lpstr>Consistent application development</vt:lpstr>
      <vt:lpstr>PowerPoint Presentation</vt:lpstr>
      <vt:lpstr>PowerPoint Presentation</vt:lpstr>
      <vt:lpstr>Deploy repeatedly &amp; reliably using ARM</vt:lpstr>
      <vt:lpstr>A consistent cloud platform</vt:lpstr>
      <vt:lpstr>PowerPoint Presentation</vt:lpstr>
      <vt:lpstr>PowerPoint Presentation</vt:lpstr>
      <vt:lpstr>Azure DevOps framework</vt:lpstr>
      <vt:lpstr>Hybrid DevOps pipeline - architecture</vt:lpstr>
      <vt:lpstr>Hybrid DevOps Pipeline - Architecture</vt:lpstr>
      <vt:lpstr>Hybrid DevOps Pipeline - Architecture</vt:lpstr>
      <vt:lpstr>Hybrid DevOps Pipeline - Architecture</vt:lpstr>
      <vt:lpstr>Hybrid DevOps Pipeline - Architecture</vt:lpstr>
      <vt:lpstr>Hybrid DevOps Pipeline - Architecture</vt:lpstr>
      <vt:lpstr>Service considerations between Azure clouds</vt:lpstr>
      <vt:lpstr>PowerPoint Presentation</vt:lpstr>
      <vt:lpstr>Considerations for tools to enable hybrid applications</vt:lpstr>
      <vt:lpstr>Support from more tools coming soon…</vt:lpstr>
      <vt:lpstr>Getting started with DevOps in Azure</vt:lpstr>
      <vt:lpstr>Getting started with Azure Resource Manager</vt:lpstr>
      <vt:lpstr>Start your journey in Azure</vt:lpstr>
      <vt:lpstr>Questions?</vt:lpstr>
      <vt:lpstr>PowerPoint Presentation</vt:lpstr>
      <vt:lpstr>Appendix</vt:lpstr>
      <vt:lpstr>Imagine IT as a profit platform, not a cost center</vt:lpstr>
      <vt:lpstr>The consequences of inefficiency</vt:lpstr>
      <vt:lpstr>The consequences of inefficiency</vt:lpstr>
      <vt:lpstr>Software delivery challenges</vt:lpstr>
      <vt:lpstr>Traditional development and operations</vt:lpstr>
      <vt:lpstr>DevOps practices</vt:lpstr>
      <vt:lpstr>Continuous integration (CI)</vt:lpstr>
      <vt:lpstr>Continuous deployment</vt:lpstr>
      <vt:lpstr>Release management</vt:lpstr>
      <vt:lpstr>PowerPoint Presentation</vt:lpstr>
      <vt:lpstr>Microsoft ecosystem example</vt:lpstr>
      <vt:lpstr>Heterogeneous ecosystem example</vt:lpstr>
      <vt:lpstr>Infrastructure as code</vt:lpstr>
      <vt:lpstr>Infrastructure and configuration as code</vt:lpstr>
      <vt:lpstr>Automated testing of infrastructure </vt:lpstr>
      <vt:lpstr>Hypothesis-driven development</vt:lpstr>
      <vt:lpstr>User telemetry</vt:lpstr>
      <vt:lpstr>Application performance monitoring</vt:lpstr>
      <vt:lpstr>Fault injection</vt:lpstr>
      <vt:lpstr>Testing in production</vt:lpstr>
      <vt:lpstr>Eliminating waste</vt:lpstr>
      <vt:lpstr>DevOps metrics</vt:lpstr>
      <vt:lpstr>One Azure ecosystem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2019-12-20T21:21:25Z</dcterms:created>
  <dcterms:modified xsi:type="dcterms:W3CDTF">2020-03-05T18:46:29Z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2019-12-20T21:21:31.8374828Z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d20ede97-3fb0-4378-8236-6e6a38ad3951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